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6168" r:id="rId3"/>
    <p:sldId id="2146849124" r:id="rId4"/>
    <p:sldId id="2146849125" r:id="rId5"/>
    <p:sldId id="257" r:id="rId6"/>
    <p:sldId id="568" r:id="rId7"/>
    <p:sldId id="6170" r:id="rId8"/>
    <p:sldId id="6169" r:id="rId9"/>
    <p:sldId id="2146849108" r:id="rId10"/>
    <p:sldId id="6173" r:id="rId11"/>
    <p:sldId id="2146849109" r:id="rId12"/>
    <p:sldId id="2146849126" r:id="rId13"/>
    <p:sldId id="2146849111" r:id="rId14"/>
    <p:sldId id="567" r:id="rId15"/>
    <p:sldId id="2146849110" r:id="rId16"/>
    <p:sldId id="569" r:id="rId17"/>
    <p:sldId id="1483" r:id="rId18"/>
    <p:sldId id="1484" r:id="rId19"/>
    <p:sldId id="1486" r:id="rId20"/>
    <p:sldId id="1488" r:id="rId21"/>
    <p:sldId id="1487" r:id="rId22"/>
    <p:sldId id="2146849112" r:id="rId23"/>
    <p:sldId id="2146849113" r:id="rId24"/>
    <p:sldId id="2146849114" r:id="rId25"/>
    <p:sldId id="2146849115" r:id="rId26"/>
    <p:sldId id="2146849116" r:id="rId27"/>
    <p:sldId id="2146849117" r:id="rId28"/>
    <p:sldId id="2146849118" r:id="rId29"/>
    <p:sldId id="2146849119" r:id="rId30"/>
    <p:sldId id="261" r:id="rId31"/>
    <p:sldId id="2146849122" r:id="rId32"/>
    <p:sldId id="262" r:id="rId33"/>
    <p:sldId id="2146849120" r:id="rId34"/>
    <p:sldId id="2146849121" r:id="rId35"/>
    <p:sldId id="256" r:id="rId36"/>
    <p:sldId id="260" r:id="rId37"/>
    <p:sldId id="214684912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8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7D13C-53FE-4536-8BDC-FDF6F962701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BCC52-6BE3-476F-B654-166C554E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9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AA97F13C-ACC4-4C67-90D4-7C5A3A6549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91B11-A2BA-4EF9-A49D-460EEE794896}" type="slidenum">
              <a:rPr kumimoji="0" lang="ar-S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6AAEFFC-2EC0-48F2-AE4D-C520485604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F3C1D4D-437B-45F1-8F59-8A17C77FA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F011B91-1D3F-4F9A-9686-9F7E3D13E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94400B9D-B5AB-4845-97DE-B0273B5C2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1FCC-AA56-4FE0-B24C-87B2BB302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89B418-36E3-4968-B9FE-CC2AD9857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3AC3E-61DE-4128-A0C5-DB48FA24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66AD-4D6B-4F8E-8145-849CC97AFBB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D2D9E-E70B-4507-858E-110C25EC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F47F6-4DAE-4E83-AE15-A9BEFBFF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B71-EF5A-4583-ACCB-08B1D8D45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8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31A2-E959-411D-BEEF-EACD2C3B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3695E-AE1F-469D-8DE8-3F9A32DD4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6C967-3F49-4B0F-A2B4-80ADC998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66AD-4D6B-4F8E-8145-849CC97AFBB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7325B-1D56-4E1F-A18F-AB35C0C9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4781D-9883-4191-954B-875923FF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B71-EF5A-4583-ACCB-08B1D8D45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8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B1BF92-2445-4BA3-9870-9DA34E682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C9B25-1CE5-405E-A2F3-9D84CC699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E0518-9068-4256-BAF4-4C4F081D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66AD-4D6B-4F8E-8145-849CC97AFBB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4EC46-315F-420E-B2F5-9469C5117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AB0B4-E20E-477E-9F25-F5933878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B71-EF5A-4583-ACCB-08B1D8D45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8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DDFF9-EF4D-4887-92A9-164EBAA2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Rad 06-07-00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DF58-24C7-4F46-9038-ABE86EF4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C38B1-31CB-4E81-9240-610C11F3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AC97E-795E-4692-BBD9-092CC513AAD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222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E7981-14F5-47BC-ACC0-460B8758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Rad 06-07-00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73849-80D0-44E3-9D5D-3B55C40D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4116F-58E7-4277-8C66-F3484217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CD7B2-3BCB-4629-AA5E-EA944903377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94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19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19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CC35E-D238-48E6-8AEF-FE6865BF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Rad 06-07-00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4C56D-D4F0-4EB9-B718-30014D24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7F409-A913-4C90-B84D-520ABB47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93BD1-5C08-4910-A70B-E6C722C1179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043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050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12" y="1905000"/>
            <a:ext cx="509128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6F201-FFB4-46A2-8DF5-230FA647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Rad 06-07-00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3680A-8211-4C8D-985D-1E5D0661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38844-FF9B-4A1E-8EF1-332159A7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AB0C3-5390-47C0-BCB0-F01D28A6CA3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9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6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6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C6997-7805-4324-818D-F2475288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Rad 06-07-00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384EF-7C3F-4CCE-AD79-BEFE93C7E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73CDE1-41B7-4CCA-A118-A814CF89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326CA-88F2-443A-ACCA-67AF1C438C6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175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1CF755-819B-419E-95AB-4D251863E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Rad 06-07-00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D1D95-31FB-4197-B6F4-2BA917E2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96941-3CFC-4742-81EC-4EC7DF944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C267E-7C3F-4A7A-82F6-891DC47BE8B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634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B3A8D-F9F5-478D-AB63-ED6C5817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Rad 06-07-00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1C59E-D1EA-4CED-AB6D-565F90E8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155A0-9624-4A92-B54E-E2FC7DC7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1F624-B4EE-4E74-823A-353AC4935FE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611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31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675" y="273051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31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6673B-FA45-4E40-8B34-A072A31F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Rad 06-07-00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44D49-204B-4E7D-ABE2-6ED53E6B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C179D-FB19-477D-AB57-91431F03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238EF-C284-4F5D-AE30-D741A3D44C6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64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C798-1B8B-47C0-B1EA-01C86CB39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481F9-B7CC-42A8-B2EE-ECB5D3350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5E164-E4EA-42A8-A42D-F773BD6C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66AD-4D6B-4F8E-8145-849CC97AFBB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7615-E882-4F5E-BE23-BD79AA07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7428F-84B6-49B4-B8EF-E4556634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B71-EF5A-4583-ACCB-08B1D8D45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2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1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1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1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84027-15D2-48B3-96DB-536A14E4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Rad 06-07-00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E3099-A2F0-4EC4-8C9E-7B82ABE1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C68C0-8CBA-45DB-81B9-F752133A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554F1-D3CD-4716-ADDC-2C2BBA47C8E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81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D1A5-6972-441E-90F8-D59CFC48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Rad 06-07-00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F5966-63FE-4BE3-860E-539D1EE6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551F-C7B8-4D2A-939B-7AF1E74E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4CB25-B11E-4CBB-8F99-AF65A1EE18F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525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799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91778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3F01A-A8E1-4C10-A911-0B45A9C3F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Rad 06-07-00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DB7A8-EBD4-4C05-A7B0-040E490D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E70CB-1D25-4FA5-9C27-1A984AB3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EAAE3-747E-4613-B19F-E2D97D9659C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37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D3FF-6A5C-4182-97A5-4B0E3CAA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C99F3-E281-4D7B-8F5D-67D0508FB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3F315-7BD4-4E52-B24F-C2F18336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66AD-4D6B-4F8E-8145-849CC97AFBB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6EDEC-946B-4EB8-91E7-3AC0EB20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760EB-2C44-48FE-8DB7-203C838B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B71-EF5A-4583-ACCB-08B1D8D45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C588-ECC9-41D4-AE22-520DE4A39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CAF68-1960-4674-A9E9-18680A512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EF5C0-567C-43F7-9A42-C29AD6BC8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1E5B7-69BE-49CD-A711-F037D368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66AD-4D6B-4F8E-8145-849CC97AFBB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C1DD5-0678-4197-B4B7-91074624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B798F-7550-4EC2-B178-27922E47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B71-EF5A-4583-ACCB-08B1D8D45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7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BB2C-08D8-49B2-BE96-3E70AC3A0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6E2C2-5A0B-4318-9095-10E35B431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BC711-3E25-4598-AC74-80AF0983F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A18DF-3749-4649-A9C2-5F0CBA08A2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A933C-0C45-4EFD-B998-9F16106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5B6E9-D3FE-4BF5-97E4-3FA1747A7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66AD-4D6B-4F8E-8145-849CC97AFBB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719B21-12D0-4D1D-866A-FF51803A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96A0B8-3049-4F89-A13E-04F56B30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B71-EF5A-4583-ACCB-08B1D8D45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4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8517-F2DC-408B-B257-D7C973D6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4E8B2A-894E-4F89-9281-E3C79A4F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66AD-4D6B-4F8E-8145-849CC97AFBB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242F1-71AA-4745-AACB-965F45EB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BA96D-CAE1-4E69-918B-1975E3F6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B71-EF5A-4583-ACCB-08B1D8D45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4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C25FB-6C87-41DD-9C99-DDB07C7D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66AD-4D6B-4F8E-8145-849CC97AFBB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9719B-86E2-4CB9-B7F8-1B58DDA2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5848C-FC46-48AB-AC9D-F866648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B71-EF5A-4583-ACCB-08B1D8D45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2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9C55E-0331-42D3-A2D4-2FA3FB6D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0E092-0F59-4A3A-8998-13E66C704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E1D43-8869-4F08-82E2-2C56622EE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F00D5-7AF6-4989-A4EB-D02238A73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66AD-4D6B-4F8E-8145-849CC97AFBB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320E8-6E77-47BC-BD3F-96A2914E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2FB87-0984-445C-B73B-29D2C29C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B71-EF5A-4583-ACCB-08B1D8D45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9E37A-E63F-4EEA-9314-280F4A56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473115-E380-4008-9F06-1ED9E9342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C139D-1FF0-4127-8854-90AE00C2A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8FEA-4AB2-416A-BDAE-67A9AFEB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66AD-4D6B-4F8E-8145-849CC97AFBB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B96D4-1502-4BE4-B2B8-7F656A4A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44754-2D9F-4BAD-9BBA-E2988694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0B71-EF5A-4583-ACCB-08B1D8D45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2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BE2AE9-48E9-4DF5-853C-8DE02F0E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AA750-118D-4959-A153-4A5668C45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C0466-727A-45F6-B612-A9F9424F5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E66AD-4D6B-4F8E-8145-849CC97AFBB9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C6C08-9D33-43A3-8241-3C081F0E0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3FC0-4D21-4BC8-8D74-3E097A908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0B71-EF5A-4583-ACCB-08B1D8D45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8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A312C4-7542-4B9E-9B84-81DC383EB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8F80B0-67E3-43B7-B764-350452085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968B37-2EEA-41D0-A0AE-BB6635CA6C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1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r>
              <a:rPr lang="en-US" altLang="en-US"/>
              <a:t>Rad 06-07-00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CE67011-6459-41F0-A0EE-83517B12EC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5627F5-E81F-4323-819C-68659C58C0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cs typeface="Arial" panose="020B0604020202020204" pitchFamily="34" charset="0"/>
              </a:defRPr>
            </a:lvl1pPr>
          </a:lstStyle>
          <a:p>
            <a:fld id="{F525E9F0-A293-474D-A69A-79471B6D3714}" type="slidenum">
              <a:rPr lang="ar-SA" altLang="en-US"/>
              <a:pPr/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91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730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7308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7308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7308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7308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7308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7308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7308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7308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E21E5E-28AE-4257-90BA-1D9DAE46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28" y="517312"/>
            <a:ext cx="11120021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/>
              <a:t>When to Start Insulin Therapy ?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67A7A4A-F83E-459C-BFC6-F54B43EF70FF}"/>
              </a:ext>
            </a:extLst>
          </p:cNvPr>
          <p:cNvSpPr txBox="1">
            <a:spLocks/>
          </p:cNvSpPr>
          <p:nvPr/>
        </p:nvSpPr>
        <p:spPr>
          <a:xfrm>
            <a:off x="0" y="2861229"/>
            <a:ext cx="119759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FF0000"/>
                </a:solidFill>
                <a:highlight>
                  <a:srgbClr val="FFFF00"/>
                </a:highlight>
              </a:rPr>
              <a:t>Muhammad Abdul-Ghani, MD, PhD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2061A2-6E8F-41F4-8319-05B66278E2C2}"/>
              </a:ext>
            </a:extLst>
          </p:cNvPr>
          <p:cNvSpPr txBox="1">
            <a:spLocks/>
          </p:cNvSpPr>
          <p:nvPr/>
        </p:nvSpPr>
        <p:spPr>
          <a:xfrm>
            <a:off x="0" y="4381500"/>
            <a:ext cx="12002610" cy="1842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highlight>
                  <a:srgbClr val="808000"/>
                </a:highlight>
              </a:rPr>
              <a:t>Professor of Medicine, Diabetes Division,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highlight>
                  <a:srgbClr val="808000"/>
                </a:highlight>
              </a:rPr>
              <a:t>University of Texas Health at San Antonio</a:t>
            </a:r>
            <a:r>
              <a:rPr lang="en-US" sz="6600" b="1" dirty="0">
                <a:solidFill>
                  <a:schemeClr val="bg1"/>
                </a:solidFill>
                <a:highlight>
                  <a:srgbClr val="8080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6611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AF0A-6670-4A6D-86BC-F30458D2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850"/>
            <a:ext cx="10515600" cy="87118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Effect of Glargine on MACE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C45DC-32D9-456A-87EA-CAF07882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511" y="1400761"/>
            <a:ext cx="7975155" cy="54572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178295-0963-4ECF-A55A-712E4FCD1F38}"/>
              </a:ext>
            </a:extLst>
          </p:cNvPr>
          <p:cNvSpPr/>
          <p:nvPr/>
        </p:nvSpPr>
        <p:spPr>
          <a:xfrm>
            <a:off x="5107372" y="1031428"/>
            <a:ext cx="3049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2012;367:319-28</a:t>
            </a:r>
          </a:p>
        </p:txBody>
      </p:sp>
    </p:spTree>
    <p:extLst>
      <p:ext uri="{BB962C8B-B14F-4D97-AF65-F5344CB8AC3E}">
        <p14:creationId xmlns:p14="http://schemas.microsoft.com/office/powerpoint/2010/main" val="49484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3153-ADC2-230E-851F-53AEFDD1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25" y="25844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In terms of metabolic control, insulin has special advantage </a:t>
            </a:r>
            <a:br>
              <a:rPr lang="en-US" sz="6000" b="1" dirty="0"/>
            </a:br>
            <a:r>
              <a:rPr lang="en-US" sz="6000" b="1" dirty="0"/>
              <a:t>over other glucose lowering drugs</a:t>
            </a:r>
          </a:p>
        </p:txBody>
      </p:sp>
    </p:spTree>
    <p:extLst>
      <p:ext uri="{BB962C8B-B14F-4D97-AF65-F5344CB8AC3E}">
        <p14:creationId xmlns:p14="http://schemas.microsoft.com/office/powerpoint/2010/main" val="204576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E8EE-5242-43A6-B1DA-641CD201A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6" y="914400"/>
            <a:ext cx="10515600" cy="1206716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When to Start Insulin Therapy?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B1A2EF-AF44-4AC5-A15B-BAAF546B90FE}"/>
              </a:ext>
            </a:extLst>
          </p:cNvPr>
          <p:cNvSpPr txBox="1">
            <a:spLocks/>
          </p:cNvSpPr>
          <p:nvPr/>
        </p:nvSpPr>
        <p:spPr>
          <a:xfrm>
            <a:off x="471349" y="3053928"/>
            <a:ext cx="11720651" cy="1500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rgbClr val="00B0F0"/>
                </a:solidFill>
              </a:rPr>
              <a:t>Which T2DM Patient needs insulin ?</a:t>
            </a:r>
          </a:p>
        </p:txBody>
      </p:sp>
    </p:spTree>
    <p:extLst>
      <p:ext uri="{BB962C8B-B14F-4D97-AF65-F5344CB8AC3E}">
        <p14:creationId xmlns:p14="http://schemas.microsoft.com/office/powerpoint/2010/main" val="238846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1">
            <a:extLst>
              <a:ext uri="{FF2B5EF4-FFF2-40B4-BE49-F238E27FC236}">
                <a16:creationId xmlns:a16="http://schemas.microsoft.com/office/drawing/2014/main" id="{A1A7F539-5B2B-46F1-89D9-4B033B0624C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80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800">
                <a:solidFill>
                  <a:srgbClr val="FFFFFF"/>
                </a:solidFill>
              </a:rPr>
              <a:t>Rad 06-07-00</a:t>
            </a:r>
          </a:p>
        </p:txBody>
      </p:sp>
      <p:grpSp>
        <p:nvGrpSpPr>
          <p:cNvPr id="28675" name="Group 2">
            <a:extLst>
              <a:ext uri="{FF2B5EF4-FFF2-40B4-BE49-F238E27FC236}">
                <a16:creationId xmlns:a16="http://schemas.microsoft.com/office/drawing/2014/main" id="{BA1DEBBA-44B9-4A4C-BB5A-0E1E5642A8E6}"/>
              </a:ext>
            </a:extLst>
          </p:cNvPr>
          <p:cNvGrpSpPr>
            <a:grpSpLocks/>
          </p:cNvGrpSpPr>
          <p:nvPr/>
        </p:nvGrpSpPr>
        <p:grpSpPr bwMode="auto">
          <a:xfrm>
            <a:off x="8147051" y="2776539"/>
            <a:ext cx="85725" cy="211137"/>
            <a:chOff x="3333" y="3248"/>
            <a:chExt cx="53" cy="133"/>
          </a:xfrm>
        </p:grpSpPr>
        <p:sp>
          <p:nvSpPr>
            <p:cNvPr id="28799" name="Line 3">
              <a:extLst>
                <a:ext uri="{FF2B5EF4-FFF2-40B4-BE49-F238E27FC236}">
                  <a16:creationId xmlns:a16="http://schemas.microsoft.com/office/drawing/2014/main" id="{B1D93168-05F0-4AF0-848F-97229087B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248"/>
              <a:ext cx="53" cy="0"/>
            </a:xfrm>
            <a:prstGeom prst="line">
              <a:avLst/>
            </a:prstGeom>
            <a:noFill/>
            <a:ln w="28575">
              <a:solidFill>
                <a:srgbClr val="B0F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800" name="Line 4">
              <a:extLst>
                <a:ext uri="{FF2B5EF4-FFF2-40B4-BE49-F238E27FC236}">
                  <a16:creationId xmlns:a16="http://schemas.microsoft.com/office/drawing/2014/main" id="{A1205F72-1DDC-4A1E-BE0A-3CEF2CF8C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253"/>
              <a:ext cx="0" cy="107"/>
            </a:xfrm>
            <a:prstGeom prst="line">
              <a:avLst/>
            </a:prstGeom>
            <a:noFill/>
            <a:ln w="28575">
              <a:solidFill>
                <a:srgbClr val="B0F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801" name="Line 5">
              <a:extLst>
                <a:ext uri="{FF2B5EF4-FFF2-40B4-BE49-F238E27FC236}">
                  <a16:creationId xmlns:a16="http://schemas.microsoft.com/office/drawing/2014/main" id="{7F0ADFA9-C520-4755-A6D5-EBFCA760B5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3381"/>
              <a:ext cx="53" cy="0"/>
            </a:xfrm>
            <a:prstGeom prst="line">
              <a:avLst/>
            </a:prstGeom>
            <a:noFill/>
            <a:ln w="28575">
              <a:solidFill>
                <a:srgbClr val="B0F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28676" name="Group 6">
            <a:extLst>
              <a:ext uri="{FF2B5EF4-FFF2-40B4-BE49-F238E27FC236}">
                <a16:creationId xmlns:a16="http://schemas.microsoft.com/office/drawing/2014/main" id="{33943771-4E7E-4A51-941A-332C46AACA7B}"/>
              </a:ext>
            </a:extLst>
          </p:cNvPr>
          <p:cNvGrpSpPr>
            <a:grpSpLocks/>
          </p:cNvGrpSpPr>
          <p:nvPr/>
        </p:nvGrpSpPr>
        <p:grpSpPr bwMode="auto">
          <a:xfrm>
            <a:off x="6881814" y="1235075"/>
            <a:ext cx="84137" cy="407988"/>
            <a:chOff x="3727" y="778"/>
            <a:chExt cx="53" cy="257"/>
          </a:xfrm>
        </p:grpSpPr>
        <p:sp>
          <p:nvSpPr>
            <p:cNvPr id="28796" name="Line 7">
              <a:extLst>
                <a:ext uri="{FF2B5EF4-FFF2-40B4-BE49-F238E27FC236}">
                  <a16:creationId xmlns:a16="http://schemas.microsoft.com/office/drawing/2014/main" id="{565E69BC-B569-4F63-80F5-368986B48C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7" y="778"/>
              <a:ext cx="53" cy="0"/>
            </a:xfrm>
            <a:prstGeom prst="line">
              <a:avLst/>
            </a:prstGeom>
            <a:noFill/>
            <a:ln w="28575">
              <a:solidFill>
                <a:srgbClr val="B0F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97" name="Line 8">
              <a:extLst>
                <a:ext uri="{FF2B5EF4-FFF2-40B4-BE49-F238E27FC236}">
                  <a16:creationId xmlns:a16="http://schemas.microsoft.com/office/drawing/2014/main" id="{BB7907B7-72AF-4EAC-AB45-6E9D94991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4" y="783"/>
              <a:ext cx="0" cy="245"/>
            </a:xfrm>
            <a:prstGeom prst="line">
              <a:avLst/>
            </a:prstGeom>
            <a:noFill/>
            <a:ln w="28575">
              <a:solidFill>
                <a:srgbClr val="B0F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98" name="Line 9">
              <a:extLst>
                <a:ext uri="{FF2B5EF4-FFF2-40B4-BE49-F238E27FC236}">
                  <a16:creationId xmlns:a16="http://schemas.microsoft.com/office/drawing/2014/main" id="{BDB6B0AB-A8D0-498A-A74B-4B338C9B7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7" y="1035"/>
              <a:ext cx="53" cy="0"/>
            </a:xfrm>
            <a:prstGeom prst="line">
              <a:avLst/>
            </a:prstGeom>
            <a:noFill/>
            <a:ln w="28575">
              <a:solidFill>
                <a:srgbClr val="B0F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8677" name="Line 10">
            <a:extLst>
              <a:ext uri="{FF2B5EF4-FFF2-40B4-BE49-F238E27FC236}">
                <a16:creationId xmlns:a16="http://schemas.microsoft.com/office/drawing/2014/main" id="{01F3883A-BCE3-42DB-B305-FF4433ECF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2050" y="1073150"/>
            <a:ext cx="84138" cy="12700"/>
          </a:xfrm>
          <a:prstGeom prst="line">
            <a:avLst/>
          </a:prstGeom>
          <a:noFill/>
          <a:ln w="28575">
            <a:solidFill>
              <a:srgbClr val="B0F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grpSp>
        <p:nvGrpSpPr>
          <p:cNvPr id="28678" name="Group 11">
            <a:extLst>
              <a:ext uri="{FF2B5EF4-FFF2-40B4-BE49-F238E27FC236}">
                <a16:creationId xmlns:a16="http://schemas.microsoft.com/office/drawing/2014/main" id="{06FD193E-2CF0-4FA9-BFD2-C077F7F0D84C}"/>
              </a:ext>
            </a:extLst>
          </p:cNvPr>
          <p:cNvGrpSpPr>
            <a:grpSpLocks/>
          </p:cNvGrpSpPr>
          <p:nvPr/>
        </p:nvGrpSpPr>
        <p:grpSpPr bwMode="auto">
          <a:xfrm>
            <a:off x="4964114" y="2366963"/>
            <a:ext cx="84137" cy="195262"/>
            <a:chOff x="3332" y="543"/>
            <a:chExt cx="53" cy="123"/>
          </a:xfrm>
        </p:grpSpPr>
        <p:sp>
          <p:nvSpPr>
            <p:cNvPr id="28793" name="Line 12">
              <a:extLst>
                <a:ext uri="{FF2B5EF4-FFF2-40B4-BE49-F238E27FC236}">
                  <a16:creationId xmlns:a16="http://schemas.microsoft.com/office/drawing/2014/main" id="{D8F43844-51EB-44FD-982E-B377BA0F9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2" y="543"/>
              <a:ext cx="53" cy="0"/>
            </a:xfrm>
            <a:prstGeom prst="line">
              <a:avLst/>
            </a:prstGeom>
            <a:noFill/>
            <a:ln w="28575">
              <a:solidFill>
                <a:srgbClr val="B0F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94" name="Line 13">
              <a:extLst>
                <a:ext uri="{FF2B5EF4-FFF2-40B4-BE49-F238E27FC236}">
                  <a16:creationId xmlns:a16="http://schemas.microsoft.com/office/drawing/2014/main" id="{520FDDB4-E58A-4566-9733-D1B2B0714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9" y="548"/>
              <a:ext cx="0" cy="107"/>
            </a:xfrm>
            <a:prstGeom prst="line">
              <a:avLst/>
            </a:prstGeom>
            <a:noFill/>
            <a:ln w="28575">
              <a:solidFill>
                <a:srgbClr val="B0F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95" name="Line 14">
              <a:extLst>
                <a:ext uri="{FF2B5EF4-FFF2-40B4-BE49-F238E27FC236}">
                  <a16:creationId xmlns:a16="http://schemas.microsoft.com/office/drawing/2014/main" id="{A39D9143-EC76-407A-9BDE-A4E09635B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2" y="666"/>
              <a:ext cx="53" cy="0"/>
            </a:xfrm>
            <a:prstGeom prst="line">
              <a:avLst/>
            </a:prstGeom>
            <a:noFill/>
            <a:ln w="28575">
              <a:solidFill>
                <a:srgbClr val="B0FF8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8679" name="Line 15">
            <a:extLst>
              <a:ext uri="{FF2B5EF4-FFF2-40B4-BE49-F238E27FC236}">
                <a16:creationId xmlns:a16="http://schemas.microsoft.com/office/drawing/2014/main" id="{49FB5D73-2F52-4F59-B0A4-18E53E1479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9913" y="1655763"/>
            <a:ext cx="0" cy="246062"/>
          </a:xfrm>
          <a:prstGeom prst="line">
            <a:avLst/>
          </a:prstGeom>
          <a:noFill/>
          <a:ln w="28575">
            <a:solidFill>
              <a:srgbClr val="B0F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680" name="Line 16">
            <a:extLst>
              <a:ext uri="{FF2B5EF4-FFF2-40B4-BE49-F238E27FC236}">
                <a16:creationId xmlns:a16="http://schemas.microsoft.com/office/drawing/2014/main" id="{3C847C1E-60A0-42F1-9744-DB6BD8CAE1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7051" y="2903538"/>
            <a:ext cx="857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681" name="Line 17">
            <a:extLst>
              <a:ext uri="{FF2B5EF4-FFF2-40B4-BE49-F238E27FC236}">
                <a16:creationId xmlns:a16="http://schemas.microsoft.com/office/drawing/2014/main" id="{715E5C09-C23D-4973-ADF2-1B379E97A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89913" y="2911476"/>
            <a:ext cx="0" cy="1698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682" name="Line 18">
            <a:extLst>
              <a:ext uri="{FF2B5EF4-FFF2-40B4-BE49-F238E27FC236}">
                <a16:creationId xmlns:a16="http://schemas.microsoft.com/office/drawing/2014/main" id="{830E710D-F0CB-4BF3-99C8-B65C13C09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7051" y="3098800"/>
            <a:ext cx="857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683" name="Freeform 19">
            <a:extLst>
              <a:ext uri="{FF2B5EF4-FFF2-40B4-BE49-F238E27FC236}">
                <a16:creationId xmlns:a16="http://schemas.microsoft.com/office/drawing/2014/main" id="{9F60FF15-8540-412C-9B12-FE6E42DE85F9}"/>
              </a:ext>
            </a:extLst>
          </p:cNvPr>
          <p:cNvSpPr>
            <a:spLocks/>
          </p:cNvSpPr>
          <p:nvPr/>
        </p:nvSpPr>
        <p:spPr bwMode="auto">
          <a:xfrm>
            <a:off x="5033964" y="3835400"/>
            <a:ext cx="3165475" cy="1784350"/>
          </a:xfrm>
          <a:custGeom>
            <a:avLst/>
            <a:gdLst>
              <a:gd name="T0" fmla="*/ 0 w 1994"/>
              <a:gd name="T1" fmla="*/ 2147483647 h 1124"/>
              <a:gd name="T2" fmla="*/ 2147483647 w 1994"/>
              <a:gd name="T3" fmla="*/ 2147483647 h 1124"/>
              <a:gd name="T4" fmla="*/ 2147483647 w 1994"/>
              <a:gd name="T5" fmla="*/ 2147483647 h 1124"/>
              <a:gd name="T6" fmla="*/ 2147483647 w 1994"/>
              <a:gd name="T7" fmla="*/ 0 h 1124"/>
              <a:gd name="T8" fmla="*/ 0 60000 65536"/>
              <a:gd name="T9" fmla="*/ 0 60000 65536"/>
              <a:gd name="T10" fmla="*/ 0 60000 65536"/>
              <a:gd name="T11" fmla="*/ 0 60000 65536"/>
              <a:gd name="T12" fmla="*/ 0 w 1994"/>
              <a:gd name="T13" fmla="*/ 0 h 1124"/>
              <a:gd name="T14" fmla="*/ 1994 w 1994"/>
              <a:gd name="T15" fmla="*/ 1124 h 11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4" h="1124">
                <a:moveTo>
                  <a:pt x="0" y="1093"/>
                </a:moveTo>
                <a:cubicBezTo>
                  <a:pt x="136" y="1108"/>
                  <a:pt x="272" y="1124"/>
                  <a:pt x="405" y="1093"/>
                </a:cubicBezTo>
                <a:cubicBezTo>
                  <a:pt x="537" y="1061"/>
                  <a:pt x="529" y="1083"/>
                  <a:pt x="794" y="901"/>
                </a:cubicBezTo>
                <a:cubicBezTo>
                  <a:pt x="1058" y="718"/>
                  <a:pt x="1526" y="359"/>
                  <a:pt x="1994" y="0"/>
                </a:cubicBezTo>
              </a:path>
            </a:pathLst>
          </a:custGeom>
          <a:noFill/>
          <a:ln w="38100" cap="flat" cmpd="sng">
            <a:solidFill>
              <a:srgbClr val="FF7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684" name="Freeform 20">
            <a:extLst>
              <a:ext uri="{FF2B5EF4-FFF2-40B4-BE49-F238E27FC236}">
                <a16:creationId xmlns:a16="http://schemas.microsoft.com/office/drawing/2014/main" id="{03A29D14-D61B-4F65-BC6E-0718F4C0600F}"/>
              </a:ext>
            </a:extLst>
          </p:cNvPr>
          <p:cNvSpPr>
            <a:spLocks/>
          </p:cNvSpPr>
          <p:nvPr/>
        </p:nvSpPr>
        <p:spPr bwMode="auto">
          <a:xfrm>
            <a:off x="5008563" y="1176338"/>
            <a:ext cx="3175000" cy="1828800"/>
          </a:xfrm>
          <a:custGeom>
            <a:avLst/>
            <a:gdLst>
              <a:gd name="T0" fmla="*/ 0 w 2000"/>
              <a:gd name="T1" fmla="*/ 0 h 1152"/>
              <a:gd name="T2" fmla="*/ 2147483647 w 2000"/>
              <a:gd name="T3" fmla="*/ 2147483647 h 1152"/>
              <a:gd name="T4" fmla="*/ 2147483647 w 2000"/>
              <a:gd name="T5" fmla="*/ 2147483647 h 1152"/>
              <a:gd name="T6" fmla="*/ 2147483647 w 2000"/>
              <a:gd name="T7" fmla="*/ 2147483647 h 1152"/>
              <a:gd name="T8" fmla="*/ 2147483647 w 2000"/>
              <a:gd name="T9" fmla="*/ 2147483647 h 1152"/>
              <a:gd name="T10" fmla="*/ 2147483647 w 2000"/>
              <a:gd name="T11" fmla="*/ 2147483647 h 1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00"/>
              <a:gd name="T19" fmla="*/ 0 h 1152"/>
              <a:gd name="T20" fmla="*/ 2000 w 2000"/>
              <a:gd name="T21" fmla="*/ 1152 h 1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00" h="1152">
                <a:moveTo>
                  <a:pt x="0" y="0"/>
                </a:moveTo>
                <a:cubicBezTo>
                  <a:pt x="142" y="228"/>
                  <a:pt x="285" y="457"/>
                  <a:pt x="405" y="635"/>
                </a:cubicBezTo>
                <a:cubicBezTo>
                  <a:pt x="525" y="812"/>
                  <a:pt x="635" y="983"/>
                  <a:pt x="720" y="1067"/>
                </a:cubicBezTo>
                <a:cubicBezTo>
                  <a:pt x="804" y="1150"/>
                  <a:pt x="825" y="1121"/>
                  <a:pt x="912" y="1136"/>
                </a:cubicBezTo>
                <a:cubicBezTo>
                  <a:pt x="998" y="1150"/>
                  <a:pt x="1055" y="1152"/>
                  <a:pt x="1237" y="1152"/>
                </a:cubicBezTo>
                <a:cubicBezTo>
                  <a:pt x="1418" y="1151"/>
                  <a:pt x="1709" y="1141"/>
                  <a:pt x="2000" y="1131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685" name="Freeform 21">
            <a:extLst>
              <a:ext uri="{FF2B5EF4-FFF2-40B4-BE49-F238E27FC236}">
                <a16:creationId xmlns:a16="http://schemas.microsoft.com/office/drawing/2014/main" id="{0818EE94-B5E5-463C-8173-BB4F4FC56E81}"/>
              </a:ext>
            </a:extLst>
          </p:cNvPr>
          <p:cNvSpPr>
            <a:spLocks/>
          </p:cNvSpPr>
          <p:nvPr/>
        </p:nvSpPr>
        <p:spPr bwMode="auto">
          <a:xfrm>
            <a:off x="4999038" y="881063"/>
            <a:ext cx="3200400" cy="2019300"/>
          </a:xfrm>
          <a:custGeom>
            <a:avLst/>
            <a:gdLst>
              <a:gd name="T0" fmla="*/ 0 w 2016"/>
              <a:gd name="T1" fmla="*/ 2147483647 h 1272"/>
              <a:gd name="T2" fmla="*/ 2147483647 w 2016"/>
              <a:gd name="T3" fmla="*/ 2147483647 h 1272"/>
              <a:gd name="T4" fmla="*/ 2147483647 w 2016"/>
              <a:gd name="T5" fmla="*/ 2147483647 h 1272"/>
              <a:gd name="T6" fmla="*/ 2147483647 w 2016"/>
              <a:gd name="T7" fmla="*/ 2147483647 h 1272"/>
              <a:gd name="T8" fmla="*/ 2147483647 w 2016"/>
              <a:gd name="T9" fmla="*/ 2147483647 h 1272"/>
              <a:gd name="T10" fmla="*/ 2147483647 w 2016"/>
              <a:gd name="T11" fmla="*/ 2147483647 h 1272"/>
              <a:gd name="T12" fmla="*/ 2147483647 w 2016"/>
              <a:gd name="T13" fmla="*/ 2147483647 h 1272"/>
              <a:gd name="T14" fmla="*/ 2147483647 w 2016"/>
              <a:gd name="T15" fmla="*/ 2147483647 h 1272"/>
              <a:gd name="T16" fmla="*/ 2147483647 w 2016"/>
              <a:gd name="T17" fmla="*/ 2147483647 h 1272"/>
              <a:gd name="T18" fmla="*/ 2147483647 w 2016"/>
              <a:gd name="T19" fmla="*/ 2147483647 h 12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16"/>
              <a:gd name="T31" fmla="*/ 0 h 1272"/>
              <a:gd name="T32" fmla="*/ 2016 w 2016"/>
              <a:gd name="T33" fmla="*/ 1272 h 12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16" h="1272">
                <a:moveTo>
                  <a:pt x="0" y="997"/>
                </a:moveTo>
                <a:cubicBezTo>
                  <a:pt x="106" y="922"/>
                  <a:pt x="212" y="848"/>
                  <a:pt x="294" y="746"/>
                </a:cubicBezTo>
                <a:cubicBezTo>
                  <a:pt x="375" y="643"/>
                  <a:pt x="429" y="496"/>
                  <a:pt x="491" y="384"/>
                </a:cubicBezTo>
                <a:cubicBezTo>
                  <a:pt x="552" y="271"/>
                  <a:pt x="606" y="132"/>
                  <a:pt x="662" y="69"/>
                </a:cubicBezTo>
                <a:cubicBezTo>
                  <a:pt x="717" y="5"/>
                  <a:pt x="759" y="0"/>
                  <a:pt x="822" y="5"/>
                </a:cubicBezTo>
                <a:cubicBezTo>
                  <a:pt x="884" y="9"/>
                  <a:pt x="974" y="34"/>
                  <a:pt x="1040" y="96"/>
                </a:cubicBezTo>
                <a:cubicBezTo>
                  <a:pt x="1105" y="157"/>
                  <a:pt x="1145" y="249"/>
                  <a:pt x="1216" y="373"/>
                </a:cubicBezTo>
                <a:cubicBezTo>
                  <a:pt x="1286" y="496"/>
                  <a:pt x="1355" y="698"/>
                  <a:pt x="1462" y="837"/>
                </a:cubicBezTo>
                <a:cubicBezTo>
                  <a:pt x="1568" y="975"/>
                  <a:pt x="1763" y="1137"/>
                  <a:pt x="1856" y="1205"/>
                </a:cubicBezTo>
                <a:cubicBezTo>
                  <a:pt x="1948" y="1272"/>
                  <a:pt x="1982" y="1257"/>
                  <a:pt x="2016" y="1242"/>
                </a:cubicBezTo>
              </a:path>
            </a:pathLst>
          </a:custGeom>
          <a:noFill/>
          <a:ln w="38100" cap="flat" cmpd="sng">
            <a:solidFill>
              <a:srgbClr val="B0FF8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grpSp>
        <p:nvGrpSpPr>
          <p:cNvPr id="28686" name="Group 22">
            <a:extLst>
              <a:ext uri="{FF2B5EF4-FFF2-40B4-BE49-F238E27FC236}">
                <a16:creationId xmlns:a16="http://schemas.microsoft.com/office/drawing/2014/main" id="{1057D806-2D32-482E-A20E-0A294EAC0EE9}"/>
              </a:ext>
            </a:extLst>
          </p:cNvPr>
          <p:cNvGrpSpPr>
            <a:grpSpLocks/>
          </p:cNvGrpSpPr>
          <p:nvPr/>
        </p:nvGrpSpPr>
        <p:grpSpPr bwMode="auto">
          <a:xfrm>
            <a:off x="4966818" y="820624"/>
            <a:ext cx="3321050" cy="2135187"/>
            <a:chOff x="2512" y="517"/>
            <a:chExt cx="2091" cy="1345"/>
          </a:xfrm>
        </p:grpSpPr>
        <p:sp>
          <p:nvSpPr>
            <p:cNvPr id="28788" name="Oval 23">
              <a:extLst>
                <a:ext uri="{FF2B5EF4-FFF2-40B4-BE49-F238E27FC236}">
                  <a16:creationId xmlns:a16="http://schemas.microsoft.com/office/drawing/2014/main" id="{A6B7BC7B-15FA-4692-8B21-B10897130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7" y="517"/>
              <a:ext cx="86" cy="86"/>
            </a:xfrm>
            <a:prstGeom prst="ellipse">
              <a:avLst/>
            </a:prstGeom>
            <a:solidFill>
              <a:srgbClr val="B0FF89"/>
            </a:solidFill>
            <a:ln w="19050">
              <a:solidFill>
                <a:srgbClr val="B0FF89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28789" name="Oval 24">
              <a:extLst>
                <a:ext uri="{FF2B5EF4-FFF2-40B4-BE49-F238E27FC236}">
                  <a16:creationId xmlns:a16="http://schemas.microsoft.com/office/drawing/2014/main" id="{DA6880D3-D055-46E2-AB78-574601EA8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" y="1072"/>
              <a:ext cx="86" cy="86"/>
            </a:xfrm>
            <a:prstGeom prst="ellipse">
              <a:avLst/>
            </a:prstGeom>
            <a:solidFill>
              <a:srgbClr val="B0FF89"/>
            </a:solidFill>
            <a:ln w="19050">
              <a:solidFill>
                <a:srgbClr val="B0FF89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28790" name="Oval 25">
              <a:extLst>
                <a:ext uri="{FF2B5EF4-FFF2-40B4-BE49-F238E27FC236}">
                  <a16:creationId xmlns:a16="http://schemas.microsoft.com/office/drawing/2014/main" id="{559D3310-44D7-4472-80B2-F36138A6C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1514"/>
              <a:ext cx="86" cy="86"/>
            </a:xfrm>
            <a:prstGeom prst="ellipse">
              <a:avLst/>
            </a:prstGeom>
            <a:solidFill>
              <a:srgbClr val="B0FF89"/>
            </a:solidFill>
            <a:ln w="19050">
              <a:solidFill>
                <a:srgbClr val="B0FF89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28791" name="Oval 26">
              <a:extLst>
                <a:ext uri="{FF2B5EF4-FFF2-40B4-BE49-F238E27FC236}">
                  <a16:creationId xmlns:a16="http://schemas.microsoft.com/office/drawing/2014/main" id="{5AF89506-496D-49C8-898B-F28A9FD68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864"/>
              <a:ext cx="86" cy="86"/>
            </a:xfrm>
            <a:prstGeom prst="ellipse">
              <a:avLst/>
            </a:prstGeom>
            <a:solidFill>
              <a:srgbClr val="B0FF89"/>
            </a:solidFill>
            <a:ln w="19050">
              <a:solidFill>
                <a:srgbClr val="B0FF89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28792" name="Oval 27">
              <a:extLst>
                <a:ext uri="{FF2B5EF4-FFF2-40B4-BE49-F238E27FC236}">
                  <a16:creationId xmlns:a16="http://schemas.microsoft.com/office/drawing/2014/main" id="{4AABD042-3197-4666-8334-B709A72B0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7" y="1776"/>
              <a:ext cx="86" cy="86"/>
            </a:xfrm>
            <a:prstGeom prst="ellipse">
              <a:avLst/>
            </a:prstGeom>
            <a:solidFill>
              <a:srgbClr val="B0FF89"/>
            </a:solidFill>
            <a:ln w="19050">
              <a:solidFill>
                <a:srgbClr val="B0FF89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8687" name="Group 28">
            <a:extLst>
              <a:ext uri="{FF2B5EF4-FFF2-40B4-BE49-F238E27FC236}">
                <a16:creationId xmlns:a16="http://schemas.microsoft.com/office/drawing/2014/main" id="{502639D7-9C4B-40E3-9DEA-2AD0A2B62FA4}"/>
              </a:ext>
            </a:extLst>
          </p:cNvPr>
          <p:cNvGrpSpPr>
            <a:grpSpLocks/>
          </p:cNvGrpSpPr>
          <p:nvPr/>
        </p:nvGrpSpPr>
        <p:grpSpPr bwMode="auto">
          <a:xfrm>
            <a:off x="4948238" y="3775076"/>
            <a:ext cx="3313112" cy="1871663"/>
            <a:chOff x="2517" y="2378"/>
            <a:chExt cx="2086" cy="1179"/>
          </a:xfrm>
        </p:grpSpPr>
        <p:sp>
          <p:nvSpPr>
            <p:cNvPr id="28783" name="Oval 29">
              <a:extLst>
                <a:ext uri="{FF2B5EF4-FFF2-40B4-BE49-F238E27FC236}">
                  <a16:creationId xmlns:a16="http://schemas.microsoft.com/office/drawing/2014/main" id="{CF600351-C612-4814-908D-4462F34B4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2906"/>
              <a:ext cx="86" cy="86"/>
            </a:xfrm>
            <a:prstGeom prst="ellipse">
              <a:avLst/>
            </a:prstGeom>
            <a:solidFill>
              <a:srgbClr val="FF7F00"/>
            </a:solidFill>
            <a:ln w="19050">
              <a:solidFill>
                <a:srgbClr val="FF7F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28784" name="Oval 30">
              <a:extLst>
                <a:ext uri="{FF2B5EF4-FFF2-40B4-BE49-F238E27FC236}">
                  <a16:creationId xmlns:a16="http://schemas.microsoft.com/office/drawing/2014/main" id="{C203C65E-3DFE-4B3F-9BE0-33F1A6E5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7" y="2378"/>
              <a:ext cx="86" cy="86"/>
            </a:xfrm>
            <a:prstGeom prst="ellipse">
              <a:avLst/>
            </a:prstGeom>
            <a:solidFill>
              <a:srgbClr val="FF7F00"/>
            </a:solidFill>
            <a:ln w="19050">
              <a:solidFill>
                <a:srgbClr val="FF7F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28785" name="Oval 31">
              <a:extLst>
                <a:ext uri="{FF2B5EF4-FFF2-40B4-BE49-F238E27FC236}">
                  <a16:creationId xmlns:a16="http://schemas.microsoft.com/office/drawing/2014/main" id="{6D1BC267-68B2-4FB7-9EF8-E1E5C6A56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3269"/>
              <a:ext cx="86" cy="86"/>
            </a:xfrm>
            <a:prstGeom prst="ellipse">
              <a:avLst/>
            </a:prstGeom>
            <a:solidFill>
              <a:srgbClr val="FF7F00"/>
            </a:solidFill>
            <a:ln w="19050">
              <a:solidFill>
                <a:srgbClr val="FF7F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28786" name="Oval 32">
              <a:extLst>
                <a:ext uri="{FF2B5EF4-FFF2-40B4-BE49-F238E27FC236}">
                  <a16:creationId xmlns:a16="http://schemas.microsoft.com/office/drawing/2014/main" id="{E5F1FB6B-E5C5-4695-8719-84C8A1337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3461"/>
              <a:ext cx="86" cy="86"/>
            </a:xfrm>
            <a:prstGeom prst="ellipse">
              <a:avLst/>
            </a:prstGeom>
            <a:solidFill>
              <a:srgbClr val="FF7F00"/>
            </a:solidFill>
            <a:ln w="19050">
              <a:solidFill>
                <a:srgbClr val="FF7F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28787" name="Oval 33">
              <a:extLst>
                <a:ext uri="{FF2B5EF4-FFF2-40B4-BE49-F238E27FC236}">
                  <a16:creationId xmlns:a16="http://schemas.microsoft.com/office/drawing/2014/main" id="{EC34FF6A-E524-4C93-9E46-D77957B83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7" y="3471"/>
              <a:ext cx="86" cy="86"/>
            </a:xfrm>
            <a:prstGeom prst="ellipse">
              <a:avLst/>
            </a:prstGeom>
            <a:solidFill>
              <a:srgbClr val="FF7F00"/>
            </a:solidFill>
            <a:ln w="19050">
              <a:solidFill>
                <a:srgbClr val="FF7F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28688" name="Group 34">
            <a:extLst>
              <a:ext uri="{FF2B5EF4-FFF2-40B4-BE49-F238E27FC236}">
                <a16:creationId xmlns:a16="http://schemas.microsoft.com/office/drawing/2014/main" id="{D2DDADBF-39A9-4AEB-B1E8-D3C2785CA104}"/>
              </a:ext>
            </a:extLst>
          </p:cNvPr>
          <p:cNvGrpSpPr>
            <a:grpSpLocks/>
          </p:cNvGrpSpPr>
          <p:nvPr/>
        </p:nvGrpSpPr>
        <p:grpSpPr bwMode="auto">
          <a:xfrm>
            <a:off x="4938713" y="1116014"/>
            <a:ext cx="3319462" cy="1957387"/>
            <a:chOff x="2511" y="703"/>
            <a:chExt cx="2091" cy="1233"/>
          </a:xfrm>
        </p:grpSpPr>
        <p:sp>
          <p:nvSpPr>
            <p:cNvPr id="28778" name="Oval 35">
              <a:extLst>
                <a:ext uri="{FF2B5EF4-FFF2-40B4-BE49-F238E27FC236}">
                  <a16:creationId xmlns:a16="http://schemas.microsoft.com/office/drawing/2014/main" id="{C467490D-3963-4250-96F1-ECE25B90F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" y="1823"/>
              <a:ext cx="86" cy="8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28779" name="Oval 36">
              <a:extLst>
                <a:ext uri="{FF2B5EF4-FFF2-40B4-BE49-F238E27FC236}">
                  <a16:creationId xmlns:a16="http://schemas.microsoft.com/office/drawing/2014/main" id="{D66E1110-9F91-4362-92EC-13A2A8C9C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1850"/>
              <a:ext cx="86" cy="8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28780" name="Oval 37">
              <a:extLst>
                <a:ext uri="{FF2B5EF4-FFF2-40B4-BE49-F238E27FC236}">
                  <a16:creationId xmlns:a16="http://schemas.microsoft.com/office/drawing/2014/main" id="{38033BD5-3306-47B7-91C6-D7386A33C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807"/>
              <a:ext cx="86" cy="8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28781" name="Oval 38">
              <a:extLst>
                <a:ext uri="{FF2B5EF4-FFF2-40B4-BE49-F238E27FC236}">
                  <a16:creationId xmlns:a16="http://schemas.microsoft.com/office/drawing/2014/main" id="{5381CA91-DB2C-4970-A37D-6343CFD34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" y="1327"/>
              <a:ext cx="86" cy="8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  <p:sp>
          <p:nvSpPr>
            <p:cNvPr id="28782" name="Oval 39">
              <a:extLst>
                <a:ext uri="{FF2B5EF4-FFF2-40B4-BE49-F238E27FC236}">
                  <a16:creationId xmlns:a16="http://schemas.microsoft.com/office/drawing/2014/main" id="{7E4989FD-5D51-4565-97FA-93F30F66E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" y="703"/>
              <a:ext cx="86" cy="8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000" b="0">
                <a:solidFill>
                  <a:srgbClr val="000000"/>
                </a:solidFill>
              </a:endParaRPr>
            </a:p>
          </p:txBody>
        </p:sp>
      </p:grpSp>
      <p:sp>
        <p:nvSpPr>
          <p:cNvPr id="28689" name="Rectangle 40">
            <a:extLst>
              <a:ext uri="{FF2B5EF4-FFF2-40B4-BE49-F238E27FC236}">
                <a16:creationId xmlns:a16="http://schemas.microsoft.com/office/drawing/2014/main" id="{600C1B0C-FBC8-44ED-9542-5FDE2AAA1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87314"/>
            <a:ext cx="8178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FF7308"/>
                </a:solidFill>
              </a:rPr>
              <a:t>Natural History of T2DM</a:t>
            </a:r>
          </a:p>
        </p:txBody>
      </p:sp>
      <p:sp>
        <p:nvSpPr>
          <p:cNvPr id="28690" name="Rectangle 41">
            <a:extLst>
              <a:ext uri="{FF2B5EF4-FFF2-40B4-BE49-F238E27FC236}">
                <a16:creationId xmlns:a16="http://schemas.microsoft.com/office/drawing/2014/main" id="{8543653A-6157-4106-A38C-E3DA7B7F1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1" y="1152525"/>
            <a:ext cx="26527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B0FF89"/>
                </a:solidFill>
              </a:rPr>
              <a:t>Mean</a:t>
            </a:r>
            <a:br>
              <a:rPr lang="en-US" altLang="en-US" sz="2400">
                <a:solidFill>
                  <a:srgbClr val="B0FF89"/>
                </a:solidFill>
              </a:rPr>
            </a:br>
            <a:r>
              <a:rPr lang="en-US" altLang="en-US" sz="2400">
                <a:solidFill>
                  <a:srgbClr val="B0FF89"/>
                </a:solidFill>
              </a:rPr>
              <a:t>Plasma Insulin</a:t>
            </a:r>
            <a:br>
              <a:rPr lang="en-US" altLang="en-US" sz="2400">
                <a:solidFill>
                  <a:srgbClr val="B0FF89"/>
                </a:solidFill>
              </a:rPr>
            </a:br>
            <a:r>
              <a:rPr lang="en-US" altLang="en-US" sz="2400">
                <a:solidFill>
                  <a:srgbClr val="B0FF89"/>
                </a:solidFill>
              </a:rPr>
              <a:t>During OGTT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B0FF89"/>
                </a:solidFill>
              </a:rPr>
              <a:t>(µU/ml)</a:t>
            </a:r>
            <a:endParaRPr lang="en-US" altLang="en-US" sz="2400" b="0">
              <a:solidFill>
                <a:srgbClr val="B0FF89"/>
              </a:solidFill>
              <a:latin typeface="Times" panose="02020603050405020304" pitchFamily="18" charset="0"/>
            </a:endParaRPr>
          </a:p>
        </p:txBody>
      </p:sp>
      <p:sp>
        <p:nvSpPr>
          <p:cNvPr id="28691" name="Rectangle 42">
            <a:extLst>
              <a:ext uri="{FF2B5EF4-FFF2-40B4-BE49-F238E27FC236}">
                <a16:creationId xmlns:a16="http://schemas.microsoft.com/office/drawing/2014/main" id="{6883F559-8375-4C75-A4C3-451784932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413" y="3913188"/>
            <a:ext cx="26527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7F00"/>
                </a:solidFill>
              </a:rPr>
              <a:t>Mean</a:t>
            </a:r>
            <a:br>
              <a:rPr lang="en-US" altLang="en-US" sz="2400">
                <a:solidFill>
                  <a:srgbClr val="FF7F00"/>
                </a:solidFill>
              </a:rPr>
            </a:br>
            <a:r>
              <a:rPr lang="en-US" altLang="en-US" sz="2400">
                <a:solidFill>
                  <a:srgbClr val="FF7F00"/>
                </a:solidFill>
              </a:rPr>
              <a:t>Plasma Glucose</a:t>
            </a:r>
            <a:br>
              <a:rPr lang="en-US" altLang="en-US" sz="2400">
                <a:solidFill>
                  <a:srgbClr val="FF7F00"/>
                </a:solidFill>
              </a:rPr>
            </a:br>
            <a:r>
              <a:rPr lang="en-US" altLang="en-US" sz="2400">
                <a:solidFill>
                  <a:srgbClr val="FF7F00"/>
                </a:solidFill>
              </a:rPr>
              <a:t>During OGTT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7F00"/>
                </a:solidFill>
              </a:rPr>
              <a:t>(mg/dl)</a:t>
            </a:r>
            <a:endParaRPr lang="en-US" altLang="en-US" sz="2400" b="0">
              <a:solidFill>
                <a:srgbClr val="FF7F00"/>
              </a:solidFill>
              <a:latin typeface="Times" panose="02020603050405020304" pitchFamily="18" charset="0"/>
            </a:endParaRPr>
          </a:p>
        </p:txBody>
      </p:sp>
      <p:sp>
        <p:nvSpPr>
          <p:cNvPr id="28692" name="Rectangle 43">
            <a:extLst>
              <a:ext uri="{FF2B5EF4-FFF2-40B4-BE49-F238E27FC236}">
                <a16:creationId xmlns:a16="http://schemas.microsoft.com/office/drawing/2014/main" id="{312787C2-933A-4B6F-A37A-BF5312286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5863" y="860426"/>
            <a:ext cx="265271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00"/>
                </a:solidFill>
              </a:rPr>
              <a:t>Insulin-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Mediated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Glucose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Uptake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(mg/m</a:t>
            </a:r>
            <a:r>
              <a:rPr lang="en-US" altLang="en-US" sz="2400" baseline="30000">
                <a:solidFill>
                  <a:srgbClr val="FFFF00"/>
                </a:solidFill>
              </a:rPr>
              <a:t>2</a:t>
            </a:r>
            <a:r>
              <a:rPr lang="en-US" altLang="en-US" sz="2400">
                <a:solidFill>
                  <a:srgbClr val="FFFF00"/>
                </a:solidFill>
              </a:rPr>
              <a:t>•min)</a:t>
            </a:r>
            <a:endParaRPr lang="en-US" altLang="en-US" sz="2400" b="0">
              <a:solidFill>
                <a:srgbClr val="FFFF00"/>
              </a:solidFill>
              <a:latin typeface="Times" panose="02020603050405020304" pitchFamily="18" charset="0"/>
            </a:endParaRPr>
          </a:p>
        </p:txBody>
      </p:sp>
      <p:grpSp>
        <p:nvGrpSpPr>
          <p:cNvPr id="28693" name="Group 44">
            <a:extLst>
              <a:ext uri="{FF2B5EF4-FFF2-40B4-BE49-F238E27FC236}">
                <a16:creationId xmlns:a16="http://schemas.microsoft.com/office/drawing/2014/main" id="{4D6A1898-61F1-4C49-A894-BF8C18A97D18}"/>
              </a:ext>
            </a:extLst>
          </p:cNvPr>
          <p:cNvGrpSpPr>
            <a:grpSpLocks/>
          </p:cNvGrpSpPr>
          <p:nvPr/>
        </p:nvGrpSpPr>
        <p:grpSpPr bwMode="auto">
          <a:xfrm>
            <a:off x="3527426" y="866776"/>
            <a:ext cx="823913" cy="2520951"/>
            <a:chOff x="1670" y="546"/>
            <a:chExt cx="519" cy="1588"/>
          </a:xfrm>
        </p:grpSpPr>
        <p:sp>
          <p:nvSpPr>
            <p:cNvPr id="28774" name="Rectangle 45">
              <a:extLst>
                <a:ext uri="{FF2B5EF4-FFF2-40B4-BE49-F238E27FC236}">
                  <a16:creationId xmlns:a16="http://schemas.microsoft.com/office/drawing/2014/main" id="{5DA41873-D029-4E4F-A416-D733783E2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546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>
                  <a:solidFill>
                    <a:srgbClr val="B0FF89"/>
                  </a:solidFill>
                </a:rPr>
                <a:t>140</a:t>
              </a:r>
              <a:endParaRPr lang="en-US" altLang="en-US" sz="2400" b="0">
                <a:solidFill>
                  <a:srgbClr val="B0FF89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75" name="Rectangle 46">
              <a:extLst>
                <a:ext uri="{FF2B5EF4-FFF2-40B4-BE49-F238E27FC236}">
                  <a16:creationId xmlns:a16="http://schemas.microsoft.com/office/drawing/2014/main" id="{5052A910-9A58-455A-BE21-DB22C520C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994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>
                  <a:solidFill>
                    <a:srgbClr val="B0FF89"/>
                  </a:solidFill>
                </a:rPr>
                <a:t>100</a:t>
              </a:r>
              <a:endParaRPr lang="en-US" altLang="en-US" sz="2400" b="0">
                <a:solidFill>
                  <a:srgbClr val="B0FF89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76" name="Rectangle 47">
              <a:extLst>
                <a:ext uri="{FF2B5EF4-FFF2-40B4-BE49-F238E27FC236}">
                  <a16:creationId xmlns:a16="http://schemas.microsoft.com/office/drawing/2014/main" id="{2D5C2A47-782B-4C97-8C7E-668A64A0C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1464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>
                  <a:solidFill>
                    <a:srgbClr val="B0FF89"/>
                  </a:solidFill>
                </a:rPr>
                <a:t>60</a:t>
              </a:r>
              <a:endParaRPr lang="en-US" altLang="en-US" sz="2400" b="0">
                <a:solidFill>
                  <a:srgbClr val="B0FF89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77" name="Rectangle 48">
              <a:extLst>
                <a:ext uri="{FF2B5EF4-FFF2-40B4-BE49-F238E27FC236}">
                  <a16:creationId xmlns:a16="http://schemas.microsoft.com/office/drawing/2014/main" id="{CFA25199-5D9E-48CA-8172-4EA847DA1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1901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>
                  <a:solidFill>
                    <a:srgbClr val="B0FF89"/>
                  </a:solidFill>
                </a:rPr>
                <a:t>20</a:t>
              </a:r>
              <a:endParaRPr lang="en-US" altLang="en-US" sz="2400" b="0">
                <a:solidFill>
                  <a:srgbClr val="B0FF89"/>
                </a:solidFill>
                <a:latin typeface="Times" panose="02020603050405020304" pitchFamily="18" charset="0"/>
              </a:endParaRPr>
            </a:p>
          </p:txBody>
        </p:sp>
      </p:grpSp>
      <p:grpSp>
        <p:nvGrpSpPr>
          <p:cNvPr id="28694" name="Group 49">
            <a:extLst>
              <a:ext uri="{FF2B5EF4-FFF2-40B4-BE49-F238E27FC236}">
                <a16:creationId xmlns:a16="http://schemas.microsoft.com/office/drawing/2014/main" id="{2CD78713-D9E6-41F1-B082-5F5D3C1104B8}"/>
              </a:ext>
            </a:extLst>
          </p:cNvPr>
          <p:cNvGrpSpPr>
            <a:grpSpLocks/>
          </p:cNvGrpSpPr>
          <p:nvPr/>
        </p:nvGrpSpPr>
        <p:grpSpPr bwMode="auto">
          <a:xfrm>
            <a:off x="3527426" y="3357564"/>
            <a:ext cx="823913" cy="2520949"/>
            <a:chOff x="1670" y="546"/>
            <a:chExt cx="519" cy="1588"/>
          </a:xfrm>
        </p:grpSpPr>
        <p:sp>
          <p:nvSpPr>
            <p:cNvPr id="28770" name="Rectangle 50">
              <a:extLst>
                <a:ext uri="{FF2B5EF4-FFF2-40B4-BE49-F238E27FC236}">
                  <a16:creationId xmlns:a16="http://schemas.microsoft.com/office/drawing/2014/main" id="{0DC50FAE-8014-4965-995D-F76A8782F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546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FF7F00"/>
                  </a:solidFill>
                </a:rPr>
                <a:t>400</a:t>
              </a:r>
              <a:endParaRPr lang="en-US" altLang="en-US" sz="2400" b="0" dirty="0">
                <a:solidFill>
                  <a:srgbClr val="FF7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71" name="Rectangle 51">
              <a:extLst>
                <a:ext uri="{FF2B5EF4-FFF2-40B4-BE49-F238E27FC236}">
                  <a16:creationId xmlns:a16="http://schemas.microsoft.com/office/drawing/2014/main" id="{9BD0E52D-151A-44D3-9392-A38966004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994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FF7F00"/>
                  </a:solidFill>
                </a:rPr>
                <a:t>300</a:t>
              </a:r>
              <a:endParaRPr lang="en-US" altLang="en-US" sz="2400" b="0" dirty="0">
                <a:solidFill>
                  <a:srgbClr val="FF7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72" name="Rectangle 52">
              <a:extLst>
                <a:ext uri="{FF2B5EF4-FFF2-40B4-BE49-F238E27FC236}">
                  <a16:creationId xmlns:a16="http://schemas.microsoft.com/office/drawing/2014/main" id="{0B2DD780-E42C-4230-AFBC-05C187D05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1464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>
                  <a:solidFill>
                    <a:srgbClr val="FF7F00"/>
                  </a:solidFill>
                </a:rPr>
                <a:t>200</a:t>
              </a:r>
              <a:endParaRPr lang="en-US" altLang="en-US" sz="2400" b="0">
                <a:solidFill>
                  <a:srgbClr val="FF7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73" name="Rectangle 53">
              <a:extLst>
                <a:ext uri="{FF2B5EF4-FFF2-40B4-BE49-F238E27FC236}">
                  <a16:creationId xmlns:a16="http://schemas.microsoft.com/office/drawing/2014/main" id="{677A3ABE-B8E7-40FC-99B0-935CF9E54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" y="1901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FF7F00"/>
                  </a:solidFill>
                </a:rPr>
                <a:t>100</a:t>
              </a:r>
              <a:endParaRPr lang="en-US" altLang="en-US" sz="2400" b="0" dirty="0">
                <a:solidFill>
                  <a:srgbClr val="FF7F00"/>
                </a:solidFill>
                <a:latin typeface="Times" panose="02020603050405020304" pitchFamily="18" charset="0"/>
              </a:endParaRPr>
            </a:p>
          </p:txBody>
        </p:sp>
      </p:grpSp>
      <p:sp>
        <p:nvSpPr>
          <p:cNvPr id="28695" name="Rectangle 54">
            <a:extLst>
              <a:ext uri="{FF2B5EF4-FFF2-40B4-BE49-F238E27FC236}">
                <a16:creationId xmlns:a16="http://schemas.microsoft.com/office/drawing/2014/main" id="{A6BCDDFF-54F4-4022-B7E6-FC0732E0F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76" y="5919788"/>
            <a:ext cx="13811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7F00"/>
                </a:solidFill>
              </a:rPr>
              <a:t>OB-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7F00"/>
                </a:solidFill>
              </a:rPr>
              <a:t>DIAB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7F00"/>
                </a:solidFill>
              </a:rPr>
              <a:t>Lo INS</a:t>
            </a:r>
            <a:endParaRPr lang="en-US" altLang="en-US" sz="2000" dirty="0">
              <a:solidFill>
                <a:srgbClr val="FF7F00"/>
              </a:solidFill>
              <a:latin typeface="Times" panose="02020603050405020304" pitchFamily="18" charset="0"/>
            </a:endParaRPr>
          </a:p>
        </p:txBody>
      </p:sp>
      <p:sp>
        <p:nvSpPr>
          <p:cNvPr id="28696" name="Rectangle 55">
            <a:extLst>
              <a:ext uri="{FF2B5EF4-FFF2-40B4-BE49-F238E27FC236}">
                <a16:creationId xmlns:a16="http://schemas.microsoft.com/office/drawing/2014/main" id="{F566B298-0A3D-4703-B76C-880195849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3" y="5919788"/>
            <a:ext cx="13843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7F00"/>
                </a:solidFill>
              </a:rPr>
              <a:t>OB-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7F00"/>
                </a:solidFill>
              </a:rPr>
              <a:t>DIAB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7F00"/>
                </a:solidFill>
              </a:rPr>
              <a:t>Hi INS</a:t>
            </a:r>
            <a:endParaRPr lang="en-US" altLang="en-US" sz="2000" dirty="0">
              <a:solidFill>
                <a:srgbClr val="FF7F00"/>
              </a:solidFill>
              <a:latin typeface="Times" panose="02020603050405020304" pitchFamily="18" charset="0"/>
            </a:endParaRPr>
          </a:p>
        </p:txBody>
      </p:sp>
      <p:sp>
        <p:nvSpPr>
          <p:cNvPr id="28697" name="Rectangle 56">
            <a:extLst>
              <a:ext uri="{FF2B5EF4-FFF2-40B4-BE49-F238E27FC236}">
                <a16:creationId xmlns:a16="http://schemas.microsoft.com/office/drawing/2014/main" id="{BFA95387-FE30-41FC-8F60-88FC7932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4075" y="5919788"/>
            <a:ext cx="13843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7F00"/>
                </a:solidFill>
              </a:rPr>
              <a:t>OB-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7F00"/>
                </a:solidFill>
              </a:rPr>
              <a:t>GLU</a:t>
            </a:r>
            <a:br>
              <a:rPr lang="en-US" altLang="en-US" sz="2000" dirty="0">
                <a:solidFill>
                  <a:srgbClr val="FF7F00"/>
                </a:solidFill>
              </a:rPr>
            </a:br>
            <a:r>
              <a:rPr lang="en-US" altLang="en-US" sz="2000" dirty="0">
                <a:solidFill>
                  <a:srgbClr val="FF7F00"/>
                </a:solidFill>
              </a:rPr>
              <a:t>INTOL</a:t>
            </a:r>
            <a:endParaRPr lang="en-US" altLang="en-US" sz="2000" dirty="0">
              <a:solidFill>
                <a:srgbClr val="FF7F00"/>
              </a:solidFill>
              <a:latin typeface="Times" panose="02020603050405020304" pitchFamily="18" charset="0"/>
            </a:endParaRPr>
          </a:p>
        </p:txBody>
      </p:sp>
      <p:sp>
        <p:nvSpPr>
          <p:cNvPr id="28698" name="Rectangle 57">
            <a:extLst>
              <a:ext uri="{FF2B5EF4-FFF2-40B4-BE49-F238E27FC236}">
                <a16:creationId xmlns:a16="http://schemas.microsoft.com/office/drawing/2014/main" id="{949F9E1D-4036-44AE-98B3-4E37D871D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513" y="5919789"/>
            <a:ext cx="13827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7F00"/>
                </a:solidFill>
              </a:rPr>
              <a:t>OB</a:t>
            </a:r>
            <a:endParaRPr lang="en-US" altLang="en-US" sz="2000" dirty="0">
              <a:solidFill>
                <a:srgbClr val="FF7F00"/>
              </a:solidFill>
              <a:latin typeface="Times" panose="02020603050405020304" pitchFamily="18" charset="0"/>
            </a:endParaRPr>
          </a:p>
        </p:txBody>
      </p:sp>
      <p:sp>
        <p:nvSpPr>
          <p:cNvPr id="28699" name="Rectangle 58">
            <a:extLst>
              <a:ext uri="{FF2B5EF4-FFF2-40B4-BE49-F238E27FC236}">
                <a16:creationId xmlns:a16="http://schemas.microsoft.com/office/drawing/2014/main" id="{093A7AA6-1630-42E6-8ED9-5B8D6AB59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775" y="5919789"/>
            <a:ext cx="1384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7F00"/>
                </a:solidFill>
              </a:rPr>
              <a:t>CON</a:t>
            </a:r>
            <a:endParaRPr lang="en-US" altLang="en-US" sz="2000" dirty="0">
              <a:solidFill>
                <a:srgbClr val="FF7F00"/>
              </a:solidFill>
              <a:latin typeface="Times" panose="02020603050405020304" pitchFamily="18" charset="0"/>
            </a:endParaRPr>
          </a:p>
        </p:txBody>
      </p:sp>
      <p:grpSp>
        <p:nvGrpSpPr>
          <p:cNvPr id="28700" name="Group 59">
            <a:extLst>
              <a:ext uri="{FF2B5EF4-FFF2-40B4-BE49-F238E27FC236}">
                <a16:creationId xmlns:a16="http://schemas.microsoft.com/office/drawing/2014/main" id="{96665BC0-41E8-45CB-A07A-30D186EDA229}"/>
              </a:ext>
            </a:extLst>
          </p:cNvPr>
          <p:cNvGrpSpPr>
            <a:grpSpLocks/>
          </p:cNvGrpSpPr>
          <p:nvPr/>
        </p:nvGrpSpPr>
        <p:grpSpPr bwMode="auto">
          <a:xfrm>
            <a:off x="8320088" y="639763"/>
            <a:ext cx="823912" cy="2757488"/>
            <a:chOff x="4641" y="403"/>
            <a:chExt cx="519" cy="1737"/>
          </a:xfrm>
        </p:grpSpPr>
        <p:sp>
          <p:nvSpPr>
            <p:cNvPr id="28765" name="Rectangle 60">
              <a:extLst>
                <a:ext uri="{FF2B5EF4-FFF2-40B4-BE49-F238E27FC236}">
                  <a16:creationId xmlns:a16="http://schemas.microsoft.com/office/drawing/2014/main" id="{B848B58C-5403-41CA-8AE2-EA79DCA44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403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>
                  <a:solidFill>
                    <a:srgbClr val="FFFF00"/>
                  </a:solidFill>
                </a:rPr>
                <a:t>300</a:t>
              </a:r>
              <a:endParaRPr lang="en-US" altLang="en-US" sz="2400" b="0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66" name="Rectangle 61">
              <a:extLst>
                <a:ext uri="{FF2B5EF4-FFF2-40B4-BE49-F238E27FC236}">
                  <a16:creationId xmlns:a16="http://schemas.microsoft.com/office/drawing/2014/main" id="{CA463E5F-926C-46C4-9CBE-0FAB5A1D9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792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>
                  <a:solidFill>
                    <a:srgbClr val="FFFF00"/>
                  </a:solidFill>
                </a:rPr>
                <a:t>250</a:t>
              </a:r>
              <a:endParaRPr lang="en-US" altLang="en-US" sz="2400" b="0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67" name="Rectangle 62">
              <a:extLst>
                <a:ext uri="{FF2B5EF4-FFF2-40B4-BE49-F238E27FC236}">
                  <a16:creationId xmlns:a16="http://schemas.microsoft.com/office/drawing/2014/main" id="{F20B1998-597C-4B10-BFE9-DF242DF30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1160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>
                  <a:solidFill>
                    <a:srgbClr val="FFFF00"/>
                  </a:solidFill>
                </a:rPr>
                <a:t>200</a:t>
              </a:r>
              <a:endParaRPr lang="en-US" altLang="en-US" sz="2400" b="0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68" name="Rectangle 63">
              <a:extLst>
                <a:ext uri="{FF2B5EF4-FFF2-40B4-BE49-F238E27FC236}">
                  <a16:creationId xmlns:a16="http://schemas.microsoft.com/office/drawing/2014/main" id="{8F467AA2-32A6-4E4B-BEDD-8D0339A2D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1538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>
                  <a:solidFill>
                    <a:srgbClr val="FFFF00"/>
                  </a:solidFill>
                </a:rPr>
                <a:t>150</a:t>
              </a:r>
              <a:endParaRPr lang="en-US" altLang="en-US" sz="2400" b="0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28769" name="Rectangle 64">
              <a:extLst>
                <a:ext uri="{FF2B5EF4-FFF2-40B4-BE49-F238E27FC236}">
                  <a16:creationId xmlns:a16="http://schemas.microsoft.com/office/drawing/2014/main" id="{0A3BF493-C278-4878-9B9C-A5E745CC9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1907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>
                  <a:solidFill>
                    <a:srgbClr val="FFFF00"/>
                  </a:solidFill>
                </a:rPr>
                <a:t>100</a:t>
              </a:r>
              <a:endParaRPr lang="en-US" altLang="en-US" sz="2400" b="0">
                <a:solidFill>
                  <a:srgbClr val="FFFF00"/>
                </a:solidFill>
                <a:latin typeface="Times" panose="02020603050405020304" pitchFamily="18" charset="0"/>
              </a:endParaRPr>
            </a:p>
          </p:txBody>
        </p:sp>
      </p:grpSp>
      <p:sp>
        <p:nvSpPr>
          <p:cNvPr id="28701" name="Freeform 65">
            <a:extLst>
              <a:ext uri="{FF2B5EF4-FFF2-40B4-BE49-F238E27FC236}">
                <a16:creationId xmlns:a16="http://schemas.microsoft.com/office/drawing/2014/main" id="{B3FED7E7-7734-400D-B4AE-A0406D7B10FA}"/>
              </a:ext>
            </a:extLst>
          </p:cNvPr>
          <p:cNvSpPr>
            <a:spLocks/>
          </p:cNvSpPr>
          <p:nvPr/>
        </p:nvSpPr>
        <p:spPr bwMode="auto">
          <a:xfrm>
            <a:off x="4410075" y="812801"/>
            <a:ext cx="82550" cy="2403475"/>
          </a:xfrm>
          <a:custGeom>
            <a:avLst/>
            <a:gdLst>
              <a:gd name="T0" fmla="*/ 0 w 53"/>
              <a:gd name="T1" fmla="*/ 2147483647 h 1515"/>
              <a:gd name="T2" fmla="*/ 2147483647 w 53"/>
              <a:gd name="T3" fmla="*/ 2147483647 h 1515"/>
              <a:gd name="T4" fmla="*/ 2147483647 w 53"/>
              <a:gd name="T5" fmla="*/ 0 h 1515"/>
              <a:gd name="T6" fmla="*/ 0 60000 65536"/>
              <a:gd name="T7" fmla="*/ 0 60000 65536"/>
              <a:gd name="T8" fmla="*/ 0 60000 65536"/>
              <a:gd name="T9" fmla="*/ 0 w 53"/>
              <a:gd name="T10" fmla="*/ 0 h 1515"/>
              <a:gd name="T11" fmla="*/ 53 w 53"/>
              <a:gd name="T12" fmla="*/ 1515 h 1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" h="1515">
                <a:moveTo>
                  <a:pt x="0" y="1515"/>
                </a:moveTo>
                <a:lnTo>
                  <a:pt x="53" y="1515"/>
                </a:lnTo>
                <a:lnTo>
                  <a:pt x="53" y="0"/>
                </a:lnTo>
              </a:path>
            </a:pathLst>
          </a:custGeom>
          <a:noFill/>
          <a:ln w="28575" cap="flat" cmpd="sng">
            <a:solidFill>
              <a:srgbClr val="B0FF8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02" name="Line 66">
            <a:extLst>
              <a:ext uri="{FF2B5EF4-FFF2-40B4-BE49-F238E27FC236}">
                <a16:creationId xmlns:a16="http://schemas.microsoft.com/office/drawing/2014/main" id="{887C5C35-BEBC-44BF-8682-B5DA7E3F8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013" y="1793875"/>
            <a:ext cx="74612" cy="0"/>
          </a:xfrm>
          <a:prstGeom prst="line">
            <a:avLst/>
          </a:prstGeom>
          <a:noFill/>
          <a:ln w="28575">
            <a:solidFill>
              <a:srgbClr val="B0F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03" name="Line 67">
            <a:extLst>
              <a:ext uri="{FF2B5EF4-FFF2-40B4-BE49-F238E27FC236}">
                <a16:creationId xmlns:a16="http://schemas.microsoft.com/office/drawing/2014/main" id="{F2909070-ADE0-4EA6-9CA7-FC85F4843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013" y="1057275"/>
            <a:ext cx="74612" cy="0"/>
          </a:xfrm>
          <a:prstGeom prst="line">
            <a:avLst/>
          </a:prstGeom>
          <a:noFill/>
          <a:ln w="28575">
            <a:solidFill>
              <a:srgbClr val="B0F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04" name="Line 68">
            <a:extLst>
              <a:ext uri="{FF2B5EF4-FFF2-40B4-BE49-F238E27FC236}">
                <a16:creationId xmlns:a16="http://schemas.microsoft.com/office/drawing/2014/main" id="{0260B3F3-E1F3-4926-A5F8-D755F97BE8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6589" y="2139950"/>
            <a:ext cx="46037" cy="12700"/>
          </a:xfrm>
          <a:prstGeom prst="line">
            <a:avLst/>
          </a:prstGeom>
          <a:noFill/>
          <a:ln w="28575">
            <a:solidFill>
              <a:srgbClr val="B0F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05" name="Line 69">
            <a:extLst>
              <a:ext uri="{FF2B5EF4-FFF2-40B4-BE49-F238E27FC236}">
                <a16:creationId xmlns:a16="http://schemas.microsoft.com/office/drawing/2014/main" id="{BAD7F9D7-2E04-4A9D-9D11-477AAE830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013" y="2495550"/>
            <a:ext cx="74612" cy="12700"/>
          </a:xfrm>
          <a:prstGeom prst="line">
            <a:avLst/>
          </a:prstGeom>
          <a:noFill/>
          <a:ln w="28575">
            <a:solidFill>
              <a:srgbClr val="B0F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06" name="Line 70">
            <a:extLst>
              <a:ext uri="{FF2B5EF4-FFF2-40B4-BE49-F238E27FC236}">
                <a16:creationId xmlns:a16="http://schemas.microsoft.com/office/drawing/2014/main" id="{0BE8C6F1-3927-42E6-85C9-B7ED3808A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6589" y="1438275"/>
            <a:ext cx="46037" cy="0"/>
          </a:xfrm>
          <a:prstGeom prst="line">
            <a:avLst/>
          </a:prstGeom>
          <a:noFill/>
          <a:ln w="28575">
            <a:solidFill>
              <a:srgbClr val="B0F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07" name="Line 71">
            <a:extLst>
              <a:ext uri="{FF2B5EF4-FFF2-40B4-BE49-F238E27FC236}">
                <a16:creationId xmlns:a16="http://schemas.microsoft.com/office/drawing/2014/main" id="{CA63B092-C6A0-4F32-8D76-C8F2BD7121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6589" y="2870200"/>
            <a:ext cx="46037" cy="0"/>
          </a:xfrm>
          <a:prstGeom prst="line">
            <a:avLst/>
          </a:prstGeom>
          <a:noFill/>
          <a:ln w="28575">
            <a:solidFill>
              <a:srgbClr val="B0F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grpSp>
        <p:nvGrpSpPr>
          <p:cNvPr id="28708" name="Group 72">
            <a:extLst>
              <a:ext uri="{FF2B5EF4-FFF2-40B4-BE49-F238E27FC236}">
                <a16:creationId xmlns:a16="http://schemas.microsoft.com/office/drawing/2014/main" id="{E1B34672-ECA0-489F-9EAC-1C1FBA3568F6}"/>
              </a:ext>
            </a:extLst>
          </p:cNvPr>
          <p:cNvGrpSpPr>
            <a:grpSpLocks/>
          </p:cNvGrpSpPr>
          <p:nvPr/>
        </p:nvGrpSpPr>
        <p:grpSpPr bwMode="auto">
          <a:xfrm>
            <a:off x="8496300" y="830264"/>
            <a:ext cx="101600" cy="2395537"/>
            <a:chOff x="4747" y="523"/>
            <a:chExt cx="64" cy="1509"/>
          </a:xfrm>
        </p:grpSpPr>
        <p:sp>
          <p:nvSpPr>
            <p:cNvPr id="28761" name="Line 73">
              <a:extLst>
                <a:ext uri="{FF2B5EF4-FFF2-40B4-BE49-F238E27FC236}">
                  <a16:creationId xmlns:a16="http://schemas.microsoft.com/office/drawing/2014/main" id="{CD279F42-85DE-4E04-BB40-622F5DE6AA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7" y="905"/>
              <a:ext cx="47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62" name="Freeform 74">
              <a:extLst>
                <a:ext uri="{FF2B5EF4-FFF2-40B4-BE49-F238E27FC236}">
                  <a16:creationId xmlns:a16="http://schemas.microsoft.com/office/drawing/2014/main" id="{1C271E48-29CC-4718-A322-DF6BBCB59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523"/>
              <a:ext cx="64" cy="1509"/>
            </a:xfrm>
            <a:custGeom>
              <a:avLst/>
              <a:gdLst>
                <a:gd name="T0" fmla="*/ 64 w 64"/>
                <a:gd name="T1" fmla="*/ 0 h 1509"/>
                <a:gd name="T2" fmla="*/ 0 w 64"/>
                <a:gd name="T3" fmla="*/ 0 h 1509"/>
                <a:gd name="T4" fmla="*/ 0 w 64"/>
                <a:gd name="T5" fmla="*/ 1509 h 1509"/>
                <a:gd name="T6" fmla="*/ 58 w 64"/>
                <a:gd name="T7" fmla="*/ 1509 h 15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1509"/>
                <a:gd name="T14" fmla="*/ 64 w 64"/>
                <a:gd name="T15" fmla="*/ 1509 h 15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1509">
                  <a:moveTo>
                    <a:pt x="64" y="0"/>
                  </a:moveTo>
                  <a:lnTo>
                    <a:pt x="0" y="0"/>
                  </a:lnTo>
                  <a:lnTo>
                    <a:pt x="0" y="1509"/>
                  </a:lnTo>
                  <a:lnTo>
                    <a:pt x="58" y="1509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63" name="Line 75">
              <a:extLst>
                <a:ext uri="{FF2B5EF4-FFF2-40B4-BE49-F238E27FC236}">
                  <a16:creationId xmlns:a16="http://schemas.microsoft.com/office/drawing/2014/main" id="{C64F981E-C4B0-4C37-BD44-4505EC20A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7" y="1267"/>
              <a:ext cx="47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64" name="Line 76">
              <a:extLst>
                <a:ext uri="{FF2B5EF4-FFF2-40B4-BE49-F238E27FC236}">
                  <a16:creationId xmlns:a16="http://schemas.microsoft.com/office/drawing/2014/main" id="{2CC0CCDC-E996-4F05-B09F-0BDEA4DCC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7" y="1651"/>
              <a:ext cx="47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8709" name="Line 77">
            <a:extLst>
              <a:ext uri="{FF2B5EF4-FFF2-40B4-BE49-F238E27FC236}">
                <a16:creationId xmlns:a16="http://schemas.microsoft.com/office/drawing/2014/main" id="{9E04FB3F-1ECD-4F9E-9074-E8D3E0232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5" y="3884613"/>
            <a:ext cx="46038" cy="0"/>
          </a:xfrm>
          <a:prstGeom prst="line">
            <a:avLst/>
          </a:prstGeom>
          <a:noFill/>
          <a:ln w="28575">
            <a:solidFill>
              <a:srgbClr val="F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10" name="Line 78">
            <a:extLst>
              <a:ext uri="{FF2B5EF4-FFF2-40B4-BE49-F238E27FC236}">
                <a16:creationId xmlns:a16="http://schemas.microsoft.com/office/drawing/2014/main" id="{3CC3302E-9710-4871-9E6F-AE5DD4995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5951" y="4230688"/>
            <a:ext cx="74613" cy="0"/>
          </a:xfrm>
          <a:prstGeom prst="line">
            <a:avLst/>
          </a:prstGeom>
          <a:noFill/>
          <a:ln w="28575">
            <a:solidFill>
              <a:srgbClr val="F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11" name="Freeform 79">
            <a:extLst>
              <a:ext uri="{FF2B5EF4-FFF2-40B4-BE49-F238E27FC236}">
                <a16:creationId xmlns:a16="http://schemas.microsoft.com/office/drawing/2014/main" id="{E4F458F6-A4B0-4267-8B33-C851C2AD9C75}"/>
              </a:ext>
            </a:extLst>
          </p:cNvPr>
          <p:cNvSpPr>
            <a:spLocks/>
          </p:cNvSpPr>
          <p:nvPr/>
        </p:nvSpPr>
        <p:spPr bwMode="auto">
          <a:xfrm>
            <a:off x="4408489" y="3522663"/>
            <a:ext cx="92075" cy="2159000"/>
          </a:xfrm>
          <a:custGeom>
            <a:avLst/>
            <a:gdLst>
              <a:gd name="T0" fmla="*/ 0 w 58"/>
              <a:gd name="T1" fmla="*/ 0 h 1360"/>
              <a:gd name="T2" fmla="*/ 2147483647 w 58"/>
              <a:gd name="T3" fmla="*/ 0 h 1360"/>
              <a:gd name="T4" fmla="*/ 2147483647 w 58"/>
              <a:gd name="T5" fmla="*/ 2147483647 h 1360"/>
              <a:gd name="T6" fmla="*/ 0 w 58"/>
              <a:gd name="T7" fmla="*/ 2147483647 h 1360"/>
              <a:gd name="T8" fmla="*/ 0 60000 65536"/>
              <a:gd name="T9" fmla="*/ 0 60000 65536"/>
              <a:gd name="T10" fmla="*/ 0 60000 65536"/>
              <a:gd name="T11" fmla="*/ 0 60000 65536"/>
              <a:gd name="T12" fmla="*/ 0 w 58"/>
              <a:gd name="T13" fmla="*/ 0 h 1360"/>
              <a:gd name="T14" fmla="*/ 58 w 58"/>
              <a:gd name="T15" fmla="*/ 1360 h 1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" h="1360">
                <a:moveTo>
                  <a:pt x="0" y="0"/>
                </a:moveTo>
                <a:lnTo>
                  <a:pt x="58" y="0"/>
                </a:lnTo>
                <a:lnTo>
                  <a:pt x="58" y="1360"/>
                </a:lnTo>
                <a:lnTo>
                  <a:pt x="0" y="1360"/>
                </a:lnTo>
              </a:path>
            </a:pathLst>
          </a:custGeom>
          <a:noFill/>
          <a:ln w="28575" cap="flat" cmpd="sng">
            <a:solidFill>
              <a:srgbClr val="FF7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12" name="Line 80">
            <a:extLst>
              <a:ext uri="{FF2B5EF4-FFF2-40B4-BE49-F238E27FC236}">
                <a16:creationId xmlns:a16="http://schemas.microsoft.com/office/drawing/2014/main" id="{59A28D3A-6504-4D87-96F1-B14C20AF89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5951" y="4959350"/>
            <a:ext cx="74613" cy="12700"/>
          </a:xfrm>
          <a:prstGeom prst="line">
            <a:avLst/>
          </a:prstGeom>
          <a:noFill/>
          <a:ln w="28575">
            <a:solidFill>
              <a:srgbClr val="F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13" name="Line 81">
            <a:extLst>
              <a:ext uri="{FF2B5EF4-FFF2-40B4-BE49-F238E27FC236}">
                <a16:creationId xmlns:a16="http://schemas.microsoft.com/office/drawing/2014/main" id="{128A721C-A171-4E04-9BFA-0F546B37D2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5" y="4595813"/>
            <a:ext cx="46038" cy="0"/>
          </a:xfrm>
          <a:prstGeom prst="line">
            <a:avLst/>
          </a:prstGeom>
          <a:noFill/>
          <a:ln w="28575">
            <a:solidFill>
              <a:srgbClr val="F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14" name="Line 82">
            <a:extLst>
              <a:ext uri="{FF2B5EF4-FFF2-40B4-BE49-F238E27FC236}">
                <a16:creationId xmlns:a16="http://schemas.microsoft.com/office/drawing/2014/main" id="{F85CCD39-8BA3-4D0D-9A50-9F39EC090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4525" y="5316538"/>
            <a:ext cx="46038" cy="0"/>
          </a:xfrm>
          <a:prstGeom prst="line">
            <a:avLst/>
          </a:prstGeom>
          <a:noFill/>
          <a:ln w="28575">
            <a:solidFill>
              <a:srgbClr val="F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grpSp>
        <p:nvGrpSpPr>
          <p:cNvPr id="28715" name="Group 83">
            <a:extLst>
              <a:ext uri="{FF2B5EF4-FFF2-40B4-BE49-F238E27FC236}">
                <a16:creationId xmlns:a16="http://schemas.microsoft.com/office/drawing/2014/main" id="{B6D4C8B5-D067-4F92-A166-B5B56E1BD434}"/>
              </a:ext>
            </a:extLst>
          </p:cNvPr>
          <p:cNvGrpSpPr>
            <a:grpSpLocks/>
          </p:cNvGrpSpPr>
          <p:nvPr/>
        </p:nvGrpSpPr>
        <p:grpSpPr bwMode="auto">
          <a:xfrm>
            <a:off x="4480720" y="5764644"/>
            <a:ext cx="3690937" cy="93662"/>
            <a:chOff x="2235" y="3637"/>
            <a:chExt cx="2325" cy="59"/>
          </a:xfrm>
        </p:grpSpPr>
        <p:sp>
          <p:nvSpPr>
            <p:cNvPr id="28756" name="Freeform 84">
              <a:extLst>
                <a:ext uri="{FF2B5EF4-FFF2-40B4-BE49-F238E27FC236}">
                  <a16:creationId xmlns:a16="http://schemas.microsoft.com/office/drawing/2014/main" id="{BC2853B0-946D-475F-9D02-82D151744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" y="3637"/>
              <a:ext cx="2325" cy="59"/>
            </a:xfrm>
            <a:custGeom>
              <a:avLst/>
              <a:gdLst>
                <a:gd name="T0" fmla="*/ 2325 w 2325"/>
                <a:gd name="T1" fmla="*/ 59 h 59"/>
                <a:gd name="T2" fmla="*/ 2325 w 2325"/>
                <a:gd name="T3" fmla="*/ 0 h 59"/>
                <a:gd name="T4" fmla="*/ 0 w 2325"/>
                <a:gd name="T5" fmla="*/ 0 h 59"/>
                <a:gd name="T6" fmla="*/ 0 60000 65536"/>
                <a:gd name="T7" fmla="*/ 0 60000 65536"/>
                <a:gd name="T8" fmla="*/ 0 60000 65536"/>
                <a:gd name="T9" fmla="*/ 0 w 2325"/>
                <a:gd name="T10" fmla="*/ 0 h 59"/>
                <a:gd name="T11" fmla="*/ 2325 w 2325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5" h="59">
                  <a:moveTo>
                    <a:pt x="2325" y="59"/>
                  </a:moveTo>
                  <a:lnTo>
                    <a:pt x="2325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FF7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57" name="Line 85">
              <a:extLst>
                <a:ext uri="{FF2B5EF4-FFF2-40B4-BE49-F238E27FC236}">
                  <a16:creationId xmlns:a16="http://schemas.microsoft.com/office/drawing/2014/main" id="{FFEE987A-1186-4FF9-A4C0-D305F2A53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" y="3637"/>
              <a:ext cx="0" cy="29"/>
            </a:xfrm>
            <a:prstGeom prst="line">
              <a:avLst/>
            </a:prstGeom>
            <a:noFill/>
            <a:ln w="28575">
              <a:solidFill>
                <a:srgbClr val="FF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58" name="Line 86">
              <a:extLst>
                <a:ext uri="{FF2B5EF4-FFF2-40B4-BE49-F238E27FC236}">
                  <a16:creationId xmlns:a16="http://schemas.microsoft.com/office/drawing/2014/main" id="{801B99DD-2C07-4A55-8A04-8C60108AD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1" y="3637"/>
              <a:ext cx="0" cy="29"/>
            </a:xfrm>
            <a:prstGeom prst="line">
              <a:avLst/>
            </a:prstGeom>
            <a:noFill/>
            <a:ln w="28575">
              <a:solidFill>
                <a:srgbClr val="FF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59" name="Line 87">
              <a:extLst>
                <a:ext uri="{FF2B5EF4-FFF2-40B4-BE49-F238E27FC236}">
                  <a16:creationId xmlns:a16="http://schemas.microsoft.com/office/drawing/2014/main" id="{FC9A4A89-D5F8-4F57-AD94-548D93E5A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" y="3637"/>
              <a:ext cx="0" cy="29"/>
            </a:xfrm>
            <a:prstGeom prst="line">
              <a:avLst/>
            </a:prstGeom>
            <a:noFill/>
            <a:ln w="28575">
              <a:solidFill>
                <a:srgbClr val="FF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60" name="Line 88">
              <a:extLst>
                <a:ext uri="{FF2B5EF4-FFF2-40B4-BE49-F238E27FC236}">
                  <a16:creationId xmlns:a16="http://schemas.microsoft.com/office/drawing/2014/main" id="{E569A252-84DA-4040-83D9-F7960987B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1" y="3637"/>
              <a:ext cx="0" cy="29"/>
            </a:xfrm>
            <a:prstGeom prst="line">
              <a:avLst/>
            </a:prstGeom>
            <a:noFill/>
            <a:ln w="28575">
              <a:solidFill>
                <a:srgbClr val="FF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28716" name="Group 89">
            <a:extLst>
              <a:ext uri="{FF2B5EF4-FFF2-40B4-BE49-F238E27FC236}">
                <a16:creationId xmlns:a16="http://schemas.microsoft.com/office/drawing/2014/main" id="{6376098A-4485-4DCD-96D5-F83B30F971DC}"/>
              </a:ext>
            </a:extLst>
          </p:cNvPr>
          <p:cNvGrpSpPr>
            <a:grpSpLocks/>
          </p:cNvGrpSpPr>
          <p:nvPr/>
        </p:nvGrpSpPr>
        <p:grpSpPr bwMode="auto">
          <a:xfrm>
            <a:off x="6875464" y="4546600"/>
            <a:ext cx="85725" cy="260350"/>
            <a:chOff x="3728" y="2864"/>
            <a:chExt cx="53" cy="164"/>
          </a:xfrm>
        </p:grpSpPr>
        <p:sp>
          <p:nvSpPr>
            <p:cNvPr id="28753" name="Line 90">
              <a:extLst>
                <a:ext uri="{FF2B5EF4-FFF2-40B4-BE49-F238E27FC236}">
                  <a16:creationId xmlns:a16="http://schemas.microsoft.com/office/drawing/2014/main" id="{0459E5E3-5423-4A7A-9401-58BFEF1D6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8" y="2864"/>
              <a:ext cx="53" cy="0"/>
            </a:xfrm>
            <a:prstGeom prst="line">
              <a:avLst/>
            </a:prstGeom>
            <a:noFill/>
            <a:ln w="28575">
              <a:solidFill>
                <a:srgbClr val="FF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54" name="Line 91">
              <a:extLst>
                <a:ext uri="{FF2B5EF4-FFF2-40B4-BE49-F238E27FC236}">
                  <a16:creationId xmlns:a16="http://schemas.microsoft.com/office/drawing/2014/main" id="{C0C2585D-EE24-4935-82C2-7A96C03D0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5" y="2869"/>
              <a:ext cx="0" cy="155"/>
            </a:xfrm>
            <a:prstGeom prst="line">
              <a:avLst/>
            </a:prstGeom>
            <a:noFill/>
            <a:ln w="28575">
              <a:solidFill>
                <a:srgbClr val="FF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55" name="Line 92">
              <a:extLst>
                <a:ext uri="{FF2B5EF4-FFF2-40B4-BE49-F238E27FC236}">
                  <a16:creationId xmlns:a16="http://schemas.microsoft.com/office/drawing/2014/main" id="{811BB82F-B025-40D3-816D-C3C0B9D31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8" y="3028"/>
              <a:ext cx="53" cy="0"/>
            </a:xfrm>
            <a:prstGeom prst="line">
              <a:avLst/>
            </a:prstGeom>
            <a:noFill/>
            <a:ln w="28575">
              <a:solidFill>
                <a:srgbClr val="FF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8717" name="Line 93">
            <a:extLst>
              <a:ext uri="{FF2B5EF4-FFF2-40B4-BE49-F238E27FC236}">
                <a16:creationId xmlns:a16="http://schemas.microsoft.com/office/drawing/2014/main" id="{CF9F049F-3990-4EDE-A56C-4F57A6B31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8639" y="3665538"/>
            <a:ext cx="84137" cy="0"/>
          </a:xfrm>
          <a:prstGeom prst="line">
            <a:avLst/>
          </a:prstGeom>
          <a:noFill/>
          <a:ln w="28575">
            <a:solidFill>
              <a:srgbClr val="F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18" name="Line 94">
            <a:extLst>
              <a:ext uri="{FF2B5EF4-FFF2-40B4-BE49-F238E27FC236}">
                <a16:creationId xmlns:a16="http://schemas.microsoft.com/office/drawing/2014/main" id="{40664C65-59CA-4430-A372-6B5DE0008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1500" y="3673475"/>
            <a:ext cx="0" cy="355600"/>
          </a:xfrm>
          <a:prstGeom prst="line">
            <a:avLst/>
          </a:prstGeom>
          <a:noFill/>
          <a:ln w="28575">
            <a:solidFill>
              <a:srgbClr val="F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19" name="Line 95">
            <a:extLst>
              <a:ext uri="{FF2B5EF4-FFF2-40B4-BE49-F238E27FC236}">
                <a16:creationId xmlns:a16="http://schemas.microsoft.com/office/drawing/2014/main" id="{54681418-8A35-4E9F-A75A-6D6C0A02D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8639" y="4021138"/>
            <a:ext cx="84137" cy="0"/>
          </a:xfrm>
          <a:prstGeom prst="line">
            <a:avLst/>
          </a:prstGeom>
          <a:noFill/>
          <a:ln w="28575">
            <a:solidFill>
              <a:srgbClr val="F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grpSp>
        <p:nvGrpSpPr>
          <p:cNvPr id="28720" name="Group 96">
            <a:extLst>
              <a:ext uri="{FF2B5EF4-FFF2-40B4-BE49-F238E27FC236}">
                <a16:creationId xmlns:a16="http://schemas.microsoft.com/office/drawing/2014/main" id="{169CA6E5-1626-49E3-A83B-468451F71A66}"/>
              </a:ext>
            </a:extLst>
          </p:cNvPr>
          <p:cNvGrpSpPr>
            <a:grpSpLocks/>
          </p:cNvGrpSpPr>
          <p:nvPr/>
        </p:nvGrpSpPr>
        <p:grpSpPr bwMode="auto">
          <a:xfrm>
            <a:off x="5608639" y="1971675"/>
            <a:ext cx="84137" cy="439738"/>
            <a:chOff x="2933" y="1242"/>
            <a:chExt cx="53" cy="277"/>
          </a:xfrm>
        </p:grpSpPr>
        <p:sp>
          <p:nvSpPr>
            <p:cNvPr id="28750" name="Line 97">
              <a:extLst>
                <a:ext uri="{FF2B5EF4-FFF2-40B4-BE49-F238E27FC236}">
                  <a16:creationId xmlns:a16="http://schemas.microsoft.com/office/drawing/2014/main" id="{B329C223-1AC5-486B-BC46-D01077B11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3" y="1242"/>
              <a:ext cx="53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51" name="Line 98">
              <a:extLst>
                <a:ext uri="{FF2B5EF4-FFF2-40B4-BE49-F238E27FC236}">
                  <a16:creationId xmlns:a16="http://schemas.microsoft.com/office/drawing/2014/main" id="{EBCE9488-62E1-46A3-80F3-0B807DD9C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0" y="1247"/>
              <a:ext cx="0" cy="26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52" name="Line 99">
              <a:extLst>
                <a:ext uri="{FF2B5EF4-FFF2-40B4-BE49-F238E27FC236}">
                  <a16:creationId xmlns:a16="http://schemas.microsoft.com/office/drawing/2014/main" id="{DA60637A-0566-43D9-A0DC-3576486B86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3" y="1519"/>
              <a:ext cx="53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8721" name="Line 100">
            <a:extLst>
              <a:ext uri="{FF2B5EF4-FFF2-40B4-BE49-F238E27FC236}">
                <a16:creationId xmlns:a16="http://schemas.microsoft.com/office/drawing/2014/main" id="{114FC6A8-6F62-4CF5-86A2-D2E10E228D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3639" y="5156200"/>
            <a:ext cx="84137" cy="0"/>
          </a:xfrm>
          <a:prstGeom prst="line">
            <a:avLst/>
          </a:prstGeom>
          <a:noFill/>
          <a:ln w="28575">
            <a:solidFill>
              <a:srgbClr val="F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22" name="Line 101">
            <a:extLst>
              <a:ext uri="{FF2B5EF4-FFF2-40B4-BE49-F238E27FC236}">
                <a16:creationId xmlns:a16="http://schemas.microsoft.com/office/drawing/2014/main" id="{D8853D7E-C85C-4599-B6F2-6D1D4524EF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6500" y="5164138"/>
            <a:ext cx="0" cy="169862"/>
          </a:xfrm>
          <a:prstGeom prst="line">
            <a:avLst/>
          </a:prstGeom>
          <a:noFill/>
          <a:ln w="28575">
            <a:solidFill>
              <a:srgbClr val="F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23" name="Line 102">
            <a:extLst>
              <a:ext uri="{FF2B5EF4-FFF2-40B4-BE49-F238E27FC236}">
                <a16:creationId xmlns:a16="http://schemas.microsoft.com/office/drawing/2014/main" id="{B5D429F7-BCD6-43F1-94DD-CAB27E5E6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3639" y="5346700"/>
            <a:ext cx="84137" cy="0"/>
          </a:xfrm>
          <a:prstGeom prst="line">
            <a:avLst/>
          </a:prstGeom>
          <a:noFill/>
          <a:ln w="28575">
            <a:solidFill>
              <a:srgbClr val="F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grpSp>
        <p:nvGrpSpPr>
          <p:cNvPr id="28724" name="Group 103">
            <a:extLst>
              <a:ext uri="{FF2B5EF4-FFF2-40B4-BE49-F238E27FC236}">
                <a16:creationId xmlns:a16="http://schemas.microsoft.com/office/drawing/2014/main" id="{B9AF414E-FA6A-48E9-B844-C8950B3421DC}"/>
              </a:ext>
            </a:extLst>
          </p:cNvPr>
          <p:cNvGrpSpPr>
            <a:grpSpLocks/>
          </p:cNvGrpSpPr>
          <p:nvPr/>
        </p:nvGrpSpPr>
        <p:grpSpPr bwMode="auto">
          <a:xfrm>
            <a:off x="5634039" y="5468939"/>
            <a:ext cx="84137" cy="187325"/>
            <a:chOff x="2949" y="3445"/>
            <a:chExt cx="53" cy="118"/>
          </a:xfrm>
        </p:grpSpPr>
        <p:sp>
          <p:nvSpPr>
            <p:cNvPr id="28747" name="Line 104">
              <a:extLst>
                <a:ext uri="{FF2B5EF4-FFF2-40B4-BE49-F238E27FC236}">
                  <a16:creationId xmlns:a16="http://schemas.microsoft.com/office/drawing/2014/main" id="{40A578B8-CC2E-415C-B4D8-97D254021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9" y="3445"/>
              <a:ext cx="53" cy="0"/>
            </a:xfrm>
            <a:prstGeom prst="line">
              <a:avLst/>
            </a:prstGeom>
            <a:noFill/>
            <a:ln w="28575">
              <a:solidFill>
                <a:srgbClr val="FF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48" name="Line 105">
              <a:extLst>
                <a:ext uri="{FF2B5EF4-FFF2-40B4-BE49-F238E27FC236}">
                  <a16:creationId xmlns:a16="http://schemas.microsoft.com/office/drawing/2014/main" id="{6598EDA9-AA8E-4DBF-A07E-6888E60BAF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450"/>
              <a:ext cx="0" cy="107"/>
            </a:xfrm>
            <a:prstGeom prst="line">
              <a:avLst/>
            </a:prstGeom>
            <a:noFill/>
            <a:ln w="28575">
              <a:solidFill>
                <a:srgbClr val="FF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28749" name="Line 106">
              <a:extLst>
                <a:ext uri="{FF2B5EF4-FFF2-40B4-BE49-F238E27FC236}">
                  <a16:creationId xmlns:a16="http://schemas.microsoft.com/office/drawing/2014/main" id="{9D185438-066F-4CC1-B9BF-1B2E76452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9" y="3563"/>
              <a:ext cx="53" cy="0"/>
            </a:xfrm>
            <a:prstGeom prst="line">
              <a:avLst/>
            </a:prstGeom>
            <a:noFill/>
            <a:ln w="28575">
              <a:solidFill>
                <a:srgbClr val="FF7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8725" name="Line 107">
            <a:extLst>
              <a:ext uri="{FF2B5EF4-FFF2-40B4-BE49-F238E27FC236}">
                <a16:creationId xmlns:a16="http://schemas.microsoft.com/office/drawing/2014/main" id="{53332C29-08F1-47C9-9005-ED7BA54BD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5225" y="5468938"/>
            <a:ext cx="82550" cy="0"/>
          </a:xfrm>
          <a:prstGeom prst="line">
            <a:avLst/>
          </a:prstGeom>
          <a:noFill/>
          <a:ln w="28575">
            <a:solidFill>
              <a:srgbClr val="F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26" name="Line 108">
            <a:extLst>
              <a:ext uri="{FF2B5EF4-FFF2-40B4-BE49-F238E27FC236}">
                <a16:creationId xmlns:a16="http://schemas.microsoft.com/office/drawing/2014/main" id="{75B887A0-E4F1-4978-B06C-B73F2345813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088" y="5476876"/>
            <a:ext cx="0" cy="212725"/>
          </a:xfrm>
          <a:prstGeom prst="line">
            <a:avLst/>
          </a:prstGeom>
          <a:noFill/>
          <a:ln w="28575">
            <a:solidFill>
              <a:srgbClr val="F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27" name="Line 109">
            <a:extLst>
              <a:ext uri="{FF2B5EF4-FFF2-40B4-BE49-F238E27FC236}">
                <a16:creationId xmlns:a16="http://schemas.microsoft.com/office/drawing/2014/main" id="{4CE64EA2-B242-4E3C-B38C-75901B191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5225" y="5688013"/>
            <a:ext cx="82550" cy="0"/>
          </a:xfrm>
          <a:prstGeom prst="line">
            <a:avLst/>
          </a:prstGeom>
          <a:noFill/>
          <a:ln w="28575">
            <a:solidFill>
              <a:srgbClr val="FF7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28" name="Line 110">
            <a:extLst>
              <a:ext uri="{FF2B5EF4-FFF2-40B4-BE49-F238E27FC236}">
                <a16:creationId xmlns:a16="http://schemas.microsoft.com/office/drawing/2014/main" id="{FB57A023-294E-4B8C-BC40-2EB13B87F2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5700" y="965200"/>
            <a:ext cx="8413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29" name="Line 111">
            <a:extLst>
              <a:ext uri="{FF2B5EF4-FFF2-40B4-BE49-F238E27FC236}">
                <a16:creationId xmlns:a16="http://schemas.microsoft.com/office/drawing/2014/main" id="{05738320-639D-4B04-BFA6-B3EFEB07F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8563" y="973138"/>
            <a:ext cx="0" cy="482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30" name="Line 112">
            <a:extLst>
              <a:ext uri="{FF2B5EF4-FFF2-40B4-BE49-F238E27FC236}">
                <a16:creationId xmlns:a16="http://schemas.microsoft.com/office/drawing/2014/main" id="{642306D0-5893-48F6-A3E4-260BCE6EC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5700" y="1460500"/>
            <a:ext cx="8413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31" name="Line 113">
            <a:extLst>
              <a:ext uri="{FF2B5EF4-FFF2-40B4-BE49-F238E27FC236}">
                <a16:creationId xmlns:a16="http://schemas.microsoft.com/office/drawing/2014/main" id="{26998F97-18A8-4D9A-B511-EF321A52C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164" y="2819400"/>
            <a:ext cx="84137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32" name="Line 114">
            <a:extLst>
              <a:ext uri="{FF2B5EF4-FFF2-40B4-BE49-F238E27FC236}">
                <a16:creationId xmlns:a16="http://schemas.microsoft.com/office/drawing/2014/main" id="{81E0D71E-3761-4444-A9CA-DA27C6E26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6025" y="2827338"/>
            <a:ext cx="0" cy="2206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33" name="Line 115">
            <a:extLst>
              <a:ext uri="{FF2B5EF4-FFF2-40B4-BE49-F238E27FC236}">
                <a16:creationId xmlns:a16="http://schemas.microsoft.com/office/drawing/2014/main" id="{93BA4AA6-E03B-43F7-B99C-D0C76E34F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164" y="3055938"/>
            <a:ext cx="84137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34" name="Line 116">
            <a:extLst>
              <a:ext uri="{FF2B5EF4-FFF2-40B4-BE49-F238E27FC236}">
                <a16:creationId xmlns:a16="http://schemas.microsoft.com/office/drawing/2014/main" id="{4F6224DB-F54F-4C25-B415-7DB91DB6F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0225" y="2827338"/>
            <a:ext cx="8413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35" name="Line 117">
            <a:extLst>
              <a:ext uri="{FF2B5EF4-FFF2-40B4-BE49-F238E27FC236}">
                <a16:creationId xmlns:a16="http://schemas.microsoft.com/office/drawing/2014/main" id="{692CC5B2-3774-42D0-A22A-8C79D6654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3088" y="2835276"/>
            <a:ext cx="0" cy="3222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36" name="Line 118">
            <a:extLst>
              <a:ext uri="{FF2B5EF4-FFF2-40B4-BE49-F238E27FC236}">
                <a16:creationId xmlns:a16="http://schemas.microsoft.com/office/drawing/2014/main" id="{C36DD72F-627E-4660-8A20-C5792023E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0225" y="3160713"/>
            <a:ext cx="8413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37" name="Line 119">
            <a:extLst>
              <a:ext uri="{FF2B5EF4-FFF2-40B4-BE49-F238E27FC236}">
                <a16:creationId xmlns:a16="http://schemas.microsoft.com/office/drawing/2014/main" id="{DBC0EBD8-D95F-43CE-918C-65F8308B7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2050" y="877888"/>
            <a:ext cx="84138" cy="0"/>
          </a:xfrm>
          <a:prstGeom prst="line">
            <a:avLst/>
          </a:prstGeom>
          <a:noFill/>
          <a:ln w="28575">
            <a:solidFill>
              <a:srgbClr val="B0F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38" name="Line 120">
            <a:extLst>
              <a:ext uri="{FF2B5EF4-FFF2-40B4-BE49-F238E27FC236}">
                <a16:creationId xmlns:a16="http://schemas.microsoft.com/office/drawing/2014/main" id="{6971F3CF-691A-4B62-AB86-5C57F600B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4913" y="885826"/>
            <a:ext cx="0" cy="169863"/>
          </a:xfrm>
          <a:prstGeom prst="line">
            <a:avLst/>
          </a:prstGeom>
          <a:noFill/>
          <a:ln w="28575">
            <a:solidFill>
              <a:srgbClr val="B0F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39" name="Line 121">
            <a:extLst>
              <a:ext uri="{FF2B5EF4-FFF2-40B4-BE49-F238E27FC236}">
                <a16:creationId xmlns:a16="http://schemas.microsoft.com/office/drawing/2014/main" id="{1BF98208-28D5-4C61-B449-6EC6C7D3F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0" y="1647825"/>
            <a:ext cx="84138" cy="0"/>
          </a:xfrm>
          <a:prstGeom prst="line">
            <a:avLst/>
          </a:prstGeom>
          <a:noFill/>
          <a:ln w="28575">
            <a:solidFill>
              <a:srgbClr val="B0F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40" name="Line 122">
            <a:extLst>
              <a:ext uri="{FF2B5EF4-FFF2-40B4-BE49-F238E27FC236}">
                <a16:creationId xmlns:a16="http://schemas.microsoft.com/office/drawing/2014/main" id="{E3B4EB37-0E55-4C77-9E21-79778C0DA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050" y="1906588"/>
            <a:ext cx="84138" cy="0"/>
          </a:xfrm>
          <a:prstGeom prst="line">
            <a:avLst/>
          </a:prstGeom>
          <a:noFill/>
          <a:ln w="28575">
            <a:solidFill>
              <a:srgbClr val="B0F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41" name="Oval 123">
            <a:extLst>
              <a:ext uri="{FF2B5EF4-FFF2-40B4-BE49-F238E27FC236}">
                <a16:creationId xmlns:a16="http://schemas.microsoft.com/office/drawing/2014/main" id="{A797C3BE-3686-4B7F-8103-86636FA6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2649538"/>
            <a:ext cx="152400" cy="152400"/>
          </a:xfrm>
          <a:prstGeom prst="ellipse">
            <a:avLst/>
          </a:prstGeom>
          <a:solidFill>
            <a:srgbClr val="B0FF89"/>
          </a:solidFill>
          <a:ln w="28575">
            <a:solidFill>
              <a:srgbClr val="B0FF89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0">
              <a:solidFill>
                <a:srgbClr val="000000"/>
              </a:solidFill>
            </a:endParaRPr>
          </a:p>
        </p:txBody>
      </p:sp>
      <p:sp>
        <p:nvSpPr>
          <p:cNvPr id="28742" name="Oval 124">
            <a:extLst>
              <a:ext uri="{FF2B5EF4-FFF2-40B4-BE49-F238E27FC236}">
                <a16:creationId xmlns:a16="http://schemas.microsoft.com/office/drawing/2014/main" id="{44B0F9A4-02A1-4C0D-AD61-EE54B1BB5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2651125"/>
            <a:ext cx="152400" cy="152400"/>
          </a:xfrm>
          <a:prstGeom prst="ellipse">
            <a:avLst/>
          </a:prstGeom>
          <a:solidFill>
            <a:srgbClr val="B0FF89"/>
          </a:solidFill>
          <a:ln w="28575">
            <a:solidFill>
              <a:srgbClr val="B0FF89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0">
              <a:solidFill>
                <a:srgbClr val="000000"/>
              </a:solidFill>
            </a:endParaRPr>
          </a:p>
        </p:txBody>
      </p:sp>
      <p:sp>
        <p:nvSpPr>
          <p:cNvPr id="28743" name="Line 125">
            <a:extLst>
              <a:ext uri="{FF2B5EF4-FFF2-40B4-BE49-F238E27FC236}">
                <a16:creationId xmlns:a16="http://schemas.microsoft.com/office/drawing/2014/main" id="{7A79B7F3-A1BF-43EF-9330-7B7BB3310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4889" y="2725738"/>
            <a:ext cx="625475" cy="0"/>
          </a:xfrm>
          <a:prstGeom prst="line">
            <a:avLst/>
          </a:prstGeom>
          <a:noFill/>
          <a:ln w="28575">
            <a:solidFill>
              <a:srgbClr val="B0FF8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28744" name="Oval 126">
            <a:extLst>
              <a:ext uri="{FF2B5EF4-FFF2-40B4-BE49-F238E27FC236}">
                <a16:creationId xmlns:a16="http://schemas.microsoft.com/office/drawing/2014/main" id="{FE8501B1-4B4E-421C-9CB7-C2F8F89CB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5975" y="27178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0">
              <a:solidFill>
                <a:srgbClr val="000000"/>
              </a:solidFill>
            </a:endParaRPr>
          </a:p>
        </p:txBody>
      </p:sp>
      <p:sp>
        <p:nvSpPr>
          <p:cNvPr id="28745" name="Oval 127">
            <a:extLst>
              <a:ext uri="{FF2B5EF4-FFF2-40B4-BE49-F238E27FC236}">
                <a16:creationId xmlns:a16="http://schemas.microsoft.com/office/drawing/2014/main" id="{D1E8BCC6-DA78-41CD-A171-41DD70118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3038" y="2719388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0">
              <a:solidFill>
                <a:srgbClr val="000000"/>
              </a:solidFill>
            </a:endParaRPr>
          </a:p>
        </p:txBody>
      </p:sp>
      <p:sp>
        <p:nvSpPr>
          <p:cNvPr id="28746" name="Line 128">
            <a:extLst>
              <a:ext uri="{FF2B5EF4-FFF2-40B4-BE49-F238E27FC236}">
                <a16:creationId xmlns:a16="http://schemas.microsoft.com/office/drawing/2014/main" id="{3C2DFD41-8515-4D18-AFD9-E1529A313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5826" y="2794000"/>
            <a:ext cx="62547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B2C-1EF1-4AED-BAE8-DF76B79A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" y="257452"/>
            <a:ext cx="12030075" cy="2521259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Progressive Beta Cell Failure is the Principal Factor Responsible for the Development and Progression of T2DM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FB4DD-5DA9-4BC1-965F-41252E3B1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6507"/>
            <a:ext cx="6077400" cy="35363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D8B5B3-7E16-4318-A1F4-1029E0914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400" y="2956507"/>
            <a:ext cx="5995348" cy="353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4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4CA03-84B4-4122-BC3B-3E4FC39B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68" y="1066460"/>
            <a:ext cx="11993732" cy="355880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At What Level of 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FF0000"/>
                </a:solidFill>
              </a:rPr>
              <a:t>Endogenous Beta Cell Function </a:t>
            </a:r>
            <a:br>
              <a:rPr lang="en-US" sz="6000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FF0000"/>
                </a:solidFill>
              </a:rPr>
              <a:t>Is Insulin Required in T2DM?</a:t>
            </a:r>
          </a:p>
        </p:txBody>
      </p:sp>
    </p:spTree>
    <p:extLst>
      <p:ext uri="{BB962C8B-B14F-4D97-AF65-F5344CB8AC3E}">
        <p14:creationId xmlns:p14="http://schemas.microsoft.com/office/powerpoint/2010/main" val="1888586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>
            <a:extLst>
              <a:ext uri="{FF2B5EF4-FFF2-40B4-BE49-F238E27FC236}">
                <a16:creationId xmlns:a16="http://schemas.microsoft.com/office/drawing/2014/main" id="{7A7AC3E4-02B5-4161-A17F-B8F1C4800E7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25600" y="393700"/>
            <a:ext cx="8375650" cy="1347788"/>
          </a:xfrm>
          <a:solidFill>
            <a:srgbClr val="FF0000"/>
          </a:solidFill>
          <a:ln>
            <a:solidFill>
              <a:srgbClr val="FF66FF"/>
            </a:solidFill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pitchFamily="34" charset="-128"/>
              </a:rPr>
              <a:t> 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pitchFamily="34" charset="-128"/>
              </a:rPr>
              <a:t>The QATAR Study-Research Design</a:t>
            </a:r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3ED784C9-5729-413E-B55E-1D578AA18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9" y="1963739"/>
            <a:ext cx="7978775" cy="13239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96" charset="0"/>
                <a:ea typeface="ＭＳ Ｐゴシック" pitchFamily="34" charset="-128"/>
              </a:rPr>
              <a:t>Poorly Controlled T2DM (&gt;7.5%)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96" charset="0"/>
                <a:ea typeface="ＭＳ Ｐゴシック" pitchFamily="34" charset="-128"/>
              </a:rPr>
              <a:t>SU + Metformin</a:t>
            </a: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604925B1-CD0E-4185-B5F6-054991585C4C}"/>
              </a:ext>
            </a:extLst>
          </p:cNvPr>
          <p:cNvGrpSpPr>
            <a:grpSpLocks/>
          </p:cNvGrpSpPr>
          <p:nvPr/>
        </p:nvGrpSpPr>
        <p:grpSpPr bwMode="auto">
          <a:xfrm>
            <a:off x="2284414" y="4002089"/>
            <a:ext cx="7958137" cy="2312987"/>
            <a:chOff x="763" y="2902"/>
            <a:chExt cx="5012" cy="1457"/>
          </a:xfrm>
        </p:grpSpPr>
        <p:grpSp>
          <p:nvGrpSpPr>
            <p:cNvPr id="71688" name="Group 27">
              <a:extLst>
                <a:ext uri="{FF2B5EF4-FFF2-40B4-BE49-F238E27FC236}">
                  <a16:creationId xmlns:a16="http://schemas.microsoft.com/office/drawing/2014/main" id="{A9B86449-EF10-4657-9C03-D732A6C5A1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3" y="2902"/>
              <a:ext cx="5012" cy="763"/>
              <a:chOff x="763" y="2902"/>
              <a:chExt cx="5012" cy="763"/>
            </a:xfrm>
          </p:grpSpPr>
          <p:sp>
            <p:nvSpPr>
              <p:cNvPr id="71690" name="Text Box 5">
                <a:extLst>
                  <a:ext uri="{FF2B5EF4-FFF2-40B4-BE49-F238E27FC236}">
                    <a16:creationId xmlns:a16="http://schemas.microsoft.com/office/drawing/2014/main" id="{07084B3A-D688-4FC7-83E2-19ACB89710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" y="2902"/>
                <a:ext cx="2523" cy="75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CCFF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9pPr>
              </a:lstStyle>
              <a:p>
                <a:r>
                  <a:rPr lang="en-US" altLang="en-US" sz="3600" b="1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Exenatide (QW)</a:t>
                </a:r>
              </a:p>
              <a:p>
                <a:r>
                  <a:rPr lang="en-US" altLang="en-US" sz="3600" b="1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Plus Pioglitazone</a:t>
                </a:r>
              </a:p>
            </p:txBody>
          </p:sp>
          <p:sp>
            <p:nvSpPr>
              <p:cNvPr id="71691" name="Text Box 7">
                <a:extLst>
                  <a:ext uri="{FF2B5EF4-FFF2-40B4-BE49-F238E27FC236}">
                    <a16:creationId xmlns:a16="http://schemas.microsoft.com/office/drawing/2014/main" id="{1BACD047-92E1-45C0-983A-9230DB004E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1" y="2909"/>
                <a:ext cx="2094" cy="75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Helvetica" panose="020B0604020202020204" pitchFamily="34" charset="0"/>
                  </a:defRPr>
                </a:lvl9pPr>
              </a:lstStyle>
              <a:p>
                <a:r>
                  <a:rPr lang="en-US" altLang="en-US" sz="3600" b="1">
                    <a:solidFill>
                      <a:srgbClr val="000000"/>
                    </a:solidFill>
                    <a:ea typeface="MS PGothic" panose="020B0600070205080204" pitchFamily="34" charset="-128"/>
                  </a:rPr>
                  <a:t>Basal-Bolus Insulin</a:t>
                </a:r>
              </a:p>
            </p:txBody>
          </p:sp>
        </p:grpSp>
        <p:sp>
          <p:nvSpPr>
            <p:cNvPr id="71689" name="Text Box 10">
              <a:extLst>
                <a:ext uri="{FF2B5EF4-FFF2-40B4-BE49-F238E27FC236}">
                  <a16:creationId xmlns:a16="http://schemas.microsoft.com/office/drawing/2014/main" id="{D22E1F80-7A58-44F7-958D-3647E6938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8" y="3680"/>
              <a:ext cx="3362" cy="67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CCFF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ctr"/>
              <a:r>
                <a:rPr lang="en-US" altLang="en-US" sz="3200" b="1" dirty="0">
                  <a:solidFill>
                    <a:srgbClr val="FFFFFF"/>
                  </a:solidFill>
                  <a:ea typeface="MS PGothic" panose="020B0600070205080204" pitchFamily="34" charset="-128"/>
                </a:rPr>
                <a:t>Aim </a:t>
              </a:r>
            </a:p>
            <a:p>
              <a:pPr algn="ctr"/>
              <a:r>
                <a:rPr lang="en-US" altLang="en-US" sz="3200" b="1" dirty="0">
                  <a:solidFill>
                    <a:srgbClr val="FFFFFF"/>
                  </a:solidFill>
                  <a:ea typeface="MS PGothic" panose="020B0600070205080204" pitchFamily="34" charset="-128"/>
                </a:rPr>
                <a:t>Maintain HbA1c &lt;7.0%</a:t>
              </a:r>
            </a:p>
          </p:txBody>
        </p:sp>
      </p:grpSp>
      <p:sp>
        <p:nvSpPr>
          <p:cNvPr id="2" name="Down Arrow 1">
            <a:extLst>
              <a:ext uri="{FF2B5EF4-FFF2-40B4-BE49-F238E27FC236}">
                <a16:creationId xmlns:a16="http://schemas.microsoft.com/office/drawing/2014/main" id="{DB9EB974-CD97-40BC-B5C7-8E92718E93FE}"/>
              </a:ext>
            </a:extLst>
          </p:cNvPr>
          <p:cNvSpPr/>
          <p:nvPr/>
        </p:nvSpPr>
        <p:spPr>
          <a:xfrm>
            <a:off x="8382000" y="3395664"/>
            <a:ext cx="198438" cy="606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092F0147-BDB5-419B-AAD9-126ED509961D}"/>
              </a:ext>
            </a:extLst>
          </p:cNvPr>
          <p:cNvSpPr/>
          <p:nvPr/>
        </p:nvSpPr>
        <p:spPr>
          <a:xfrm>
            <a:off x="4286250" y="3348039"/>
            <a:ext cx="198438" cy="606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>
              <a:solidFill>
                <a:prstClr val="white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AB3EF93-8343-4E14-81DD-FA49E6A0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1" y="114301"/>
            <a:ext cx="7800975" cy="955676"/>
          </a:xfrm>
          <a:solidFill>
            <a:srgbClr val="FF0000"/>
          </a:solidFill>
          <a:ln>
            <a:solidFill>
              <a:srgbClr val="FF7308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Baseline Characteristics</a:t>
            </a:r>
          </a:p>
        </p:txBody>
      </p:sp>
      <p:grpSp>
        <p:nvGrpSpPr>
          <p:cNvPr id="72707" name="Group 3">
            <a:extLst>
              <a:ext uri="{FF2B5EF4-FFF2-40B4-BE49-F238E27FC236}">
                <a16:creationId xmlns:a16="http://schemas.microsoft.com/office/drawing/2014/main" id="{C5D7C43B-FA58-4315-80DA-357220C20B74}"/>
              </a:ext>
            </a:extLst>
          </p:cNvPr>
          <p:cNvGrpSpPr>
            <a:grpSpLocks/>
          </p:cNvGrpSpPr>
          <p:nvPr/>
        </p:nvGrpSpPr>
        <p:grpSpPr bwMode="auto">
          <a:xfrm>
            <a:off x="1504950" y="1789114"/>
            <a:ext cx="8580438" cy="4124325"/>
            <a:chOff x="489841" y="2809737"/>
            <a:chExt cx="7630040" cy="3281892"/>
          </a:xfrm>
        </p:grpSpPr>
        <p:sp>
          <p:nvSpPr>
            <p:cNvPr id="72711" name="TextBox 2">
              <a:extLst>
                <a:ext uri="{FF2B5EF4-FFF2-40B4-BE49-F238E27FC236}">
                  <a16:creationId xmlns:a16="http://schemas.microsoft.com/office/drawing/2014/main" id="{6E19605E-6FD7-4713-9378-8582F1D29D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841" y="2818218"/>
              <a:ext cx="3339090" cy="325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pPr algn="l"/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Number</a:t>
              </a:r>
            </a:p>
            <a:p>
              <a:pPr algn="l"/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Age (yrs)</a:t>
              </a:r>
              <a:b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Sex (male %)</a:t>
              </a:r>
              <a:b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BMI (kg/m</a:t>
              </a:r>
              <a:r>
                <a:rPr lang="en-US" altLang="en-US" sz="2000" b="1" baseline="30000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</a:t>
              </a: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)</a:t>
              </a:r>
              <a:b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Diabetes Duration (y)</a:t>
              </a:r>
              <a:b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HbA1c (%)</a:t>
              </a:r>
              <a:b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FPG (mg/dl)</a:t>
              </a:r>
            </a:p>
            <a:p>
              <a:pPr algn="l"/>
              <a:endParaRPr lang="en-US" altLang="en-US" sz="20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algn="l"/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Background Therapy</a:t>
              </a:r>
            </a:p>
            <a:p>
              <a:pPr algn="l"/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	Metformin mg(%)</a:t>
              </a:r>
            </a:p>
            <a:p>
              <a:pPr algn="l"/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	SU</a:t>
              </a:r>
            </a:p>
            <a:p>
              <a:pPr algn="l"/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	Gliclazide mg (%)</a:t>
              </a:r>
            </a:p>
            <a:p>
              <a:pPr algn="l"/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	Glimepiride mg(%)</a:t>
              </a:r>
            </a:p>
          </p:txBody>
        </p:sp>
        <p:sp>
          <p:nvSpPr>
            <p:cNvPr id="72712" name="TextBox 14">
              <a:extLst>
                <a:ext uri="{FF2B5EF4-FFF2-40B4-BE49-F238E27FC236}">
                  <a16:creationId xmlns:a16="http://schemas.microsoft.com/office/drawing/2014/main" id="{E788E897-AC90-41C2-93E6-262C1CFE12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6160" y="2809737"/>
              <a:ext cx="1265905" cy="328189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123</a:t>
              </a:r>
              <a:b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52±1</a:t>
              </a:r>
              <a:b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40</a:t>
              </a:r>
              <a:b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31.1±0.5</a:t>
              </a:r>
              <a:b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10.5±0.5</a:t>
              </a:r>
            </a:p>
            <a:p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9.9±0.2 </a:t>
              </a:r>
              <a:b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231±8</a:t>
              </a:r>
            </a:p>
            <a:p>
              <a:endPara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endPara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1908 (100)</a:t>
              </a:r>
            </a:p>
            <a:p>
              <a:endParaRPr lang="en-US" alt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101 (58)</a:t>
              </a:r>
            </a:p>
            <a:p>
              <a:r>
                <a:rPr lang="en-US" altLang="en-US" sz="20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7.4 (42</a:t>
              </a:r>
              <a:r>
                <a:rPr lang="en-US" altLang="en-US" sz="2200" b="1" dirty="0">
                  <a:solidFill>
                    <a:srgbClr val="FFFF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72713" name="TextBox 15">
              <a:extLst>
                <a:ext uri="{FF2B5EF4-FFF2-40B4-BE49-F238E27FC236}">
                  <a16:creationId xmlns:a16="http://schemas.microsoft.com/office/drawing/2014/main" id="{2145F773-9DD2-4791-80B4-CFCFB3273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3976" y="2809737"/>
              <a:ext cx="1265905" cy="3257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Helvetica" panose="020B0604020202020204" pitchFamily="34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108</a:t>
              </a:r>
              <a:b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52±1</a:t>
              </a:r>
              <a:b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37</a:t>
              </a:r>
              <a:b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30.5±0.5</a:t>
              </a:r>
              <a:b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10.9±0.5</a:t>
              </a:r>
            </a:p>
            <a:p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10.0±0.2</a:t>
              </a:r>
              <a:b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</a:br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237±7</a:t>
              </a:r>
            </a:p>
            <a:p>
              <a:endParaRPr lang="en-US" altLang="en-US" sz="20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endParaRPr lang="en-US" altLang="en-US" sz="20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1953 (100)</a:t>
              </a:r>
            </a:p>
            <a:p>
              <a:endParaRPr lang="en-US" altLang="en-US" sz="2000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106 (55)</a:t>
              </a:r>
            </a:p>
            <a:p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7.2 (45)</a:t>
              </a:r>
            </a:p>
          </p:txBody>
        </p:sp>
      </p:grpSp>
      <p:sp>
        <p:nvSpPr>
          <p:cNvPr id="72708" name="TextBox 4">
            <a:extLst>
              <a:ext uri="{FF2B5EF4-FFF2-40B4-BE49-F238E27FC236}">
                <a16:creationId xmlns:a16="http://schemas.microsoft.com/office/drawing/2014/main" id="{24487941-E546-48B4-AEA4-5FB6077D0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738" y="1293813"/>
            <a:ext cx="3344862" cy="4619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buClr>
                <a:srgbClr val="FF0000"/>
              </a:buClr>
              <a:buSzPct val="170000"/>
            </a:pPr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Combination Therapy</a:t>
            </a:r>
          </a:p>
        </p:txBody>
      </p:sp>
      <p:sp>
        <p:nvSpPr>
          <p:cNvPr id="72709" name="TextBox 4">
            <a:extLst>
              <a:ext uri="{FF2B5EF4-FFF2-40B4-BE49-F238E27FC236}">
                <a16:creationId xmlns:a16="http://schemas.microsoft.com/office/drawing/2014/main" id="{2DAAC259-EE50-4DE9-9ED7-85189F7EC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3" y="1293813"/>
            <a:ext cx="2455862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l">
              <a:buClr>
                <a:srgbClr val="FF0000"/>
              </a:buClr>
              <a:buSzPct val="170000"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Insulin Therapy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>
            <a:extLst>
              <a:ext uri="{FF2B5EF4-FFF2-40B4-BE49-F238E27FC236}">
                <a16:creationId xmlns:a16="http://schemas.microsoft.com/office/drawing/2014/main" id="{046C2345-E3D9-4A05-B9C9-54B39A9B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88" y="465139"/>
            <a:ext cx="8272462" cy="928687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Effect of Therapy on HbA1c in QATAR Study</a:t>
            </a:r>
          </a:p>
        </p:txBody>
      </p:sp>
      <p:sp>
        <p:nvSpPr>
          <p:cNvPr id="74756" name="Rectangle 1">
            <a:extLst>
              <a:ext uri="{FF2B5EF4-FFF2-40B4-BE49-F238E27FC236}">
                <a16:creationId xmlns:a16="http://schemas.microsoft.com/office/drawing/2014/main" id="{1E1484BD-892F-41D3-8BEC-2428EBAF3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8326" y="4283076"/>
            <a:ext cx="1306513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l"/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7.1%</a:t>
            </a:r>
          </a:p>
        </p:txBody>
      </p:sp>
      <p:sp>
        <p:nvSpPr>
          <p:cNvPr id="74757" name="Rectangle 2">
            <a:extLst>
              <a:ext uri="{FF2B5EF4-FFF2-40B4-BE49-F238E27FC236}">
                <a16:creationId xmlns:a16="http://schemas.microsoft.com/office/drawing/2014/main" id="{ECF85B38-2AC8-49D1-A823-CEB78DC55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8326" y="5087938"/>
            <a:ext cx="1306513" cy="461962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l"/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6.2%</a:t>
            </a:r>
          </a:p>
        </p:txBody>
      </p:sp>
      <p:graphicFrame>
        <p:nvGraphicFramePr>
          <p:cNvPr id="74758" name="Object 2">
            <a:extLst>
              <a:ext uri="{FF2B5EF4-FFF2-40B4-BE49-F238E27FC236}">
                <a16:creationId xmlns:a16="http://schemas.microsoft.com/office/drawing/2014/main" id="{B1B23C75-E85C-49A1-82B1-E25F61A9D7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7425" y="1411289"/>
          <a:ext cx="7213600" cy="498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6088680" imgH="4736160" progId="SigmaPlotGraphicObject.10">
                  <p:embed/>
                </p:oleObj>
              </mc:Choice>
              <mc:Fallback>
                <p:oleObj name="SPW 11.0 Graph" r:id="rId2" imgW="6088680" imgH="4736160" progId="SigmaPlotGraphicObject.10">
                  <p:embed/>
                  <p:pic>
                    <p:nvPicPr>
                      <p:cNvPr id="74758" name="Object 2">
                        <a:extLst>
                          <a:ext uri="{FF2B5EF4-FFF2-40B4-BE49-F238E27FC236}">
                            <a16:creationId xmlns:a16="http://schemas.microsoft.com/office/drawing/2014/main" id="{B1B23C75-E85C-49A1-82B1-E25F61A9D7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1411289"/>
                        <a:ext cx="7213600" cy="498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Rectangle 3">
            <a:extLst>
              <a:ext uri="{FF2B5EF4-FFF2-40B4-BE49-F238E27FC236}">
                <a16:creationId xmlns:a16="http://schemas.microsoft.com/office/drawing/2014/main" id="{7E0A037F-5C19-49B1-A1E9-BECBB6B1C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8326" y="4749800"/>
            <a:ext cx="1306513" cy="3381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l"/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P&lt;0.0001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>
            <a:extLst>
              <a:ext uri="{FF2B5EF4-FFF2-40B4-BE49-F238E27FC236}">
                <a16:creationId xmlns:a16="http://schemas.microsoft.com/office/drawing/2014/main" id="{2BB18CCD-39C6-4F80-8319-0F3B01ED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164" y="427038"/>
            <a:ext cx="8296275" cy="9144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Effect of Combination Therapy on HbA1c Based Upon Baseline HbA1c</a:t>
            </a:r>
          </a:p>
        </p:txBody>
      </p:sp>
      <p:graphicFrame>
        <p:nvGraphicFramePr>
          <p:cNvPr id="76804" name="Object 1">
            <a:extLst>
              <a:ext uri="{FF2B5EF4-FFF2-40B4-BE49-F238E27FC236}">
                <a16:creationId xmlns:a16="http://schemas.microsoft.com/office/drawing/2014/main" id="{DDE0DF34-BFEC-45C3-9991-683B6EBF40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2839" y="1382713"/>
          <a:ext cx="7354887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7306970" imgH="5652821" progId="SigmaPlotGraphicObject.10">
                  <p:embed/>
                </p:oleObj>
              </mc:Choice>
              <mc:Fallback>
                <p:oleObj name="SPW 11.0 Graph" r:id="rId2" imgW="7306970" imgH="5652821" progId="SigmaPlotGraphicObject.10">
                  <p:embed/>
                  <p:pic>
                    <p:nvPicPr>
                      <p:cNvPr id="76804" name="Object 1">
                        <a:extLst>
                          <a:ext uri="{FF2B5EF4-FFF2-40B4-BE49-F238E27FC236}">
                            <a16:creationId xmlns:a16="http://schemas.microsoft.com/office/drawing/2014/main" id="{DDE0DF34-BFEC-45C3-9991-683B6EBF4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9" y="1382713"/>
                        <a:ext cx="7354887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A1C395-1DB5-31BA-465E-2AE3A9C0A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33" y="662700"/>
            <a:ext cx="10082134" cy="55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8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>
            <a:extLst>
              <a:ext uri="{FF2B5EF4-FFF2-40B4-BE49-F238E27FC236}">
                <a16:creationId xmlns:a16="http://schemas.microsoft.com/office/drawing/2014/main" id="{2CFF890F-E056-4A7A-90DE-304CFC39C9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6939" y="1595438"/>
          <a:ext cx="7456487" cy="447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6233465" imgH="4197096" progId="SigmaPlotGraphicObject.10">
                  <p:embed/>
                </p:oleObj>
              </mc:Choice>
              <mc:Fallback>
                <p:oleObj name="SPW 11.0 Graph" r:id="rId2" imgW="6233465" imgH="4197096" progId="SigmaPlotGraphicObject.10">
                  <p:embed/>
                  <p:pic>
                    <p:nvPicPr>
                      <p:cNvPr id="75778" name="Object 2">
                        <a:extLst>
                          <a:ext uri="{FF2B5EF4-FFF2-40B4-BE49-F238E27FC236}">
                            <a16:creationId xmlns:a16="http://schemas.microsoft.com/office/drawing/2014/main" id="{2CFF890F-E056-4A7A-90DE-304CFC39C9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9" y="1595438"/>
                        <a:ext cx="7456487" cy="447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79" name="Rectangle 3">
            <a:extLst>
              <a:ext uri="{FF2B5EF4-FFF2-40B4-BE49-F238E27FC236}">
                <a16:creationId xmlns:a16="http://schemas.microsoft.com/office/drawing/2014/main" id="{F9720A0E-AEDA-4D39-BB1B-C53D764E6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5067300"/>
            <a:ext cx="80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l"/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13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DC22C3B6-A9A9-4BED-BA76-1C62898DC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903663"/>
            <a:ext cx="469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l"/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50</a:t>
            </a:r>
          </a:p>
        </p:txBody>
      </p:sp>
      <p:sp>
        <p:nvSpPr>
          <p:cNvPr id="75781" name="Rectangle 6">
            <a:extLst>
              <a:ext uri="{FF2B5EF4-FFF2-40B4-BE49-F238E27FC236}">
                <a16:creationId xmlns:a16="http://schemas.microsoft.com/office/drawing/2014/main" id="{4358EF9C-1E28-406E-8029-5FA0A90DE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425" y="3865563"/>
            <a:ext cx="469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l"/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53</a:t>
            </a:r>
          </a:p>
        </p:txBody>
      </p:sp>
      <p:sp>
        <p:nvSpPr>
          <p:cNvPr id="75782" name="Rectangle 8">
            <a:extLst>
              <a:ext uri="{FF2B5EF4-FFF2-40B4-BE49-F238E27FC236}">
                <a16:creationId xmlns:a16="http://schemas.microsoft.com/office/drawing/2014/main" id="{7661E6E4-F5F3-4E52-93BA-23C27BE12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752725"/>
            <a:ext cx="469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 algn="l"/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83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B13A6F-1256-40F4-8398-087D0E3C9405}"/>
              </a:ext>
            </a:extLst>
          </p:cNvPr>
          <p:cNvSpPr txBox="1">
            <a:spLocks/>
          </p:cNvSpPr>
          <p:nvPr/>
        </p:nvSpPr>
        <p:spPr>
          <a:xfrm>
            <a:off x="1563689" y="479426"/>
            <a:ext cx="8548687" cy="1038225"/>
          </a:xfrm>
          <a:prstGeom prst="rect">
            <a:avLst/>
          </a:prstGeom>
          <a:solidFill>
            <a:srgbClr val="FF0000"/>
          </a:solidFill>
        </p:spPr>
        <p:txBody>
          <a:bodyPr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  <a:latin typeface="Arial Black" panose="020B0A04020102020204" pitchFamily="34" charset="0"/>
              </a:rPr>
              <a:t>Patients Achieving Treatment Goals in QATAR Study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80AB-9214-4C8B-9C3B-0668C12F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" y="98425"/>
            <a:ext cx="11839575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Plasma Glucose Conc. During the OGTT in Qatar Study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F349844-20D0-4DD7-B8F9-313CB46C36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34687"/>
              </p:ext>
            </p:extLst>
          </p:nvPr>
        </p:nvGraphicFramePr>
        <p:xfrm>
          <a:off x="2414110" y="1794353"/>
          <a:ext cx="5765800" cy="486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5765400" imgH="4865760" progId="SigmaPlotGraphicObject.10">
                  <p:embed/>
                </p:oleObj>
              </mc:Choice>
              <mc:Fallback>
                <p:oleObj name="SPW 11.0 Graph" r:id="rId2" imgW="5765400" imgH="48657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14110" y="1794353"/>
                        <a:ext cx="5765800" cy="486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331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1F091-BBA2-4E67-A71B-786D46063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00" y="160939"/>
            <a:ext cx="11949343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Plasma Insulin &amp; C-Peptide Concentrations During the OGTT in Responders and Non-responders to Combination Therapy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D098DAE-58CC-4E1C-8753-D2E6FA493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52850"/>
              </p:ext>
            </p:extLst>
          </p:nvPr>
        </p:nvGraphicFramePr>
        <p:xfrm>
          <a:off x="203600" y="2418706"/>
          <a:ext cx="5469230" cy="437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6635880" imgH="5304960" progId="SigmaPlotGraphicObject.10">
                  <p:embed/>
                </p:oleObj>
              </mc:Choice>
              <mc:Fallback>
                <p:oleObj name="SPW 11.0 Graph" r:id="rId2" imgW="6635880" imgH="53049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600" y="2418706"/>
                        <a:ext cx="5469230" cy="4372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5F2B3AE-C867-4084-B654-9351D747D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548938"/>
              </p:ext>
            </p:extLst>
          </p:nvPr>
        </p:nvGraphicFramePr>
        <p:xfrm>
          <a:off x="5985985" y="2500047"/>
          <a:ext cx="5563124" cy="4357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4" imgW="5936040" imgH="4649040" progId="SigmaPlotGraphicObject.10">
                  <p:embed/>
                </p:oleObj>
              </mc:Choice>
              <mc:Fallback>
                <p:oleObj name="SPW 11.0 Graph" r:id="rId4" imgW="5936040" imgH="46490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5985" y="2500047"/>
                        <a:ext cx="5563124" cy="4357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025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38DC-AFF2-4D54-9CF4-A783B1A9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02" y="177553"/>
            <a:ext cx="10515600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Predictors of Achieving HbA1c &lt;7.0% in Subjects Receiving Combination Therapy in Qatar Study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282C78-D1F0-4859-AB42-C3E811FA9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82823"/>
              </p:ext>
            </p:extLst>
          </p:nvPr>
        </p:nvGraphicFramePr>
        <p:xfrm>
          <a:off x="337352" y="1733936"/>
          <a:ext cx="11354541" cy="4632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0777">
                  <a:extLst>
                    <a:ext uri="{9D8B030D-6E8A-4147-A177-3AD203B41FA5}">
                      <a16:colId xmlns:a16="http://schemas.microsoft.com/office/drawing/2014/main" val="2570882414"/>
                    </a:ext>
                  </a:extLst>
                </a:gridCol>
                <a:gridCol w="1811044">
                  <a:extLst>
                    <a:ext uri="{9D8B030D-6E8A-4147-A177-3AD203B41FA5}">
                      <a16:colId xmlns:a16="http://schemas.microsoft.com/office/drawing/2014/main" val="4276123002"/>
                    </a:ext>
                  </a:extLst>
                </a:gridCol>
                <a:gridCol w="2441359">
                  <a:extLst>
                    <a:ext uri="{9D8B030D-6E8A-4147-A177-3AD203B41FA5}">
                      <a16:colId xmlns:a16="http://schemas.microsoft.com/office/drawing/2014/main" val="1697692192"/>
                    </a:ext>
                  </a:extLst>
                </a:gridCol>
                <a:gridCol w="2441361">
                  <a:extLst>
                    <a:ext uri="{9D8B030D-6E8A-4147-A177-3AD203B41FA5}">
                      <a16:colId xmlns:a16="http://schemas.microsoft.com/office/drawing/2014/main" val="4079967127"/>
                    </a:ext>
                  </a:extLst>
                </a:gridCol>
              </a:tblGrid>
              <a:tr h="87751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OR</a:t>
                      </a:r>
                      <a:endParaRPr lang="en-U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95% CI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P-Value</a:t>
                      </a:r>
                      <a:endParaRPr lang="en-U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7145117"/>
                  </a:ext>
                </a:extLst>
              </a:tr>
              <a:tr h="87751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BMI (kg/m</a:t>
                      </a:r>
                      <a:r>
                        <a:rPr lang="en-US" sz="2800" baseline="30000">
                          <a:effectLst/>
                        </a:rPr>
                        <a:t>2</a:t>
                      </a:r>
                      <a:r>
                        <a:rPr lang="en-US" sz="2800">
                          <a:effectLst/>
                        </a:rPr>
                        <a:t>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1.10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1.01-1.20</a:t>
                      </a:r>
                      <a:endParaRPr lang="en-U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0.03</a:t>
                      </a:r>
                      <a:endParaRPr lang="en-U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3548169"/>
                  </a:ext>
                </a:extLst>
              </a:tr>
              <a:tr h="87751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Disease duration (years)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0.876</a:t>
                      </a:r>
                      <a:endParaRPr lang="en-U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0.78-0.98</a:t>
                      </a:r>
                      <a:endParaRPr lang="en-U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0.02</a:t>
                      </a:r>
                      <a:endParaRPr lang="en-U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788278"/>
                  </a:ext>
                </a:extLst>
              </a:tr>
              <a:tr h="87751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Matsuda Index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0.749</a:t>
                      </a:r>
                      <a:endParaRPr lang="en-U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0.61-0.93</a:t>
                      </a:r>
                      <a:endParaRPr lang="en-U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0.007</a:t>
                      </a:r>
                      <a:endParaRPr lang="en-U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898329"/>
                  </a:ext>
                </a:extLst>
              </a:tr>
              <a:tr h="11225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% increase in 2h C-peptide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    above fasting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33.0</a:t>
                      </a:r>
                      <a:endParaRPr lang="en-U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</a:rPr>
                        <a:t>5.30-205</a:t>
                      </a:r>
                      <a:endParaRPr lang="en-US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</a:rPr>
                        <a:t>&lt;0.0001</a:t>
                      </a:r>
                      <a:endParaRPr lang="en-US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5920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195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42D0-AA1F-4AD0-AF73-302744AF3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93" y="2515742"/>
            <a:ext cx="10515600" cy="3885058"/>
          </a:xfrm>
        </p:spPr>
        <p:txBody>
          <a:bodyPr>
            <a:normAutofit fontScale="90000"/>
          </a:bodyPr>
          <a:lstStyle/>
          <a:p>
            <a:r>
              <a:rPr lang="en-US" sz="8000" b="1" dirty="0"/>
              <a:t>CPEP</a:t>
            </a:r>
            <a:r>
              <a:rPr lang="en-US" sz="4000" b="1" dirty="0"/>
              <a:t>120</a:t>
            </a:r>
            <a:r>
              <a:rPr lang="en-US" sz="8000" b="1" dirty="0"/>
              <a:t>/CPEP</a:t>
            </a:r>
            <a:r>
              <a:rPr lang="en-US" sz="3600" b="1" dirty="0"/>
              <a:t>0</a:t>
            </a:r>
            <a:r>
              <a:rPr lang="en-US" sz="8000" b="1" dirty="0"/>
              <a:t> &gt;1.6</a:t>
            </a:r>
            <a:br>
              <a:rPr lang="en-US" sz="8000" b="1" dirty="0"/>
            </a:br>
            <a:br>
              <a:rPr lang="en-US" sz="8000" b="1" dirty="0"/>
            </a:br>
            <a:r>
              <a:rPr lang="en-US" sz="4000" b="1" dirty="0"/>
              <a:t>	82% Sensitivity</a:t>
            </a:r>
            <a:br>
              <a:rPr lang="en-US" sz="4000" b="1" dirty="0"/>
            </a:br>
            <a:r>
              <a:rPr lang="en-US" sz="4000" b="1" dirty="0"/>
              <a:t>	79% specificity</a:t>
            </a:r>
            <a:br>
              <a:rPr lang="en-US" sz="8000" b="1" dirty="0"/>
            </a:br>
            <a:endParaRPr lang="en-US" sz="8000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8B3CDF7-5464-497B-8403-485B21747C3E}"/>
              </a:ext>
            </a:extLst>
          </p:cNvPr>
          <p:cNvSpPr txBox="1">
            <a:spLocks/>
          </p:cNvSpPr>
          <p:nvPr/>
        </p:nvSpPr>
        <p:spPr>
          <a:xfrm>
            <a:off x="254493" y="302613"/>
            <a:ext cx="11683014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Cut Point for CPEP</a:t>
            </a:r>
            <a:r>
              <a:rPr lang="en-US" sz="2000" b="1" dirty="0">
                <a:solidFill>
                  <a:schemeClr val="bg1"/>
                </a:solidFill>
              </a:rPr>
              <a:t>120</a:t>
            </a:r>
            <a:r>
              <a:rPr lang="en-US" b="1" dirty="0">
                <a:solidFill>
                  <a:schemeClr val="bg1"/>
                </a:solidFill>
              </a:rPr>
              <a:t>/CPEP</a:t>
            </a:r>
            <a:r>
              <a:rPr lang="en-US" sz="2000" b="1" dirty="0">
                <a:solidFill>
                  <a:schemeClr val="bg1"/>
                </a:solidFill>
              </a:rPr>
              <a:t>0</a:t>
            </a:r>
            <a:r>
              <a:rPr lang="en-US" b="1" dirty="0">
                <a:solidFill>
                  <a:schemeClr val="bg1"/>
                </a:solidFill>
              </a:rPr>
              <a:t> For Response to Therapy</a:t>
            </a:r>
          </a:p>
        </p:txBody>
      </p:sp>
    </p:spTree>
    <p:extLst>
      <p:ext uri="{BB962C8B-B14F-4D97-AF65-F5344CB8AC3E}">
        <p14:creationId xmlns:p14="http://schemas.microsoft.com/office/powerpoint/2010/main" val="1706463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7936F-D984-416C-9043-F833281F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2" y="2602298"/>
            <a:ext cx="11390050" cy="1325563"/>
          </a:xfrm>
        </p:spPr>
        <p:txBody>
          <a:bodyPr>
            <a:noAutofit/>
          </a:bodyPr>
          <a:lstStyle/>
          <a:p>
            <a:r>
              <a:rPr lang="en-US" sz="6000" b="1" dirty="0"/>
              <a:t>How About Newly Diagnosed T2DM?</a:t>
            </a:r>
          </a:p>
        </p:txBody>
      </p:sp>
    </p:spTree>
    <p:extLst>
      <p:ext uri="{BB962C8B-B14F-4D97-AF65-F5344CB8AC3E}">
        <p14:creationId xmlns:p14="http://schemas.microsoft.com/office/powerpoint/2010/main" val="3159728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D29F-BDAB-467C-875A-A118BBAD35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EDICT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26548-CDCF-4F56-B895-9A3A1534E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8790"/>
            <a:ext cx="10515600" cy="4351338"/>
          </a:xfrm>
        </p:spPr>
        <p:txBody>
          <a:bodyPr/>
          <a:lstStyle/>
          <a:p>
            <a:r>
              <a:rPr lang="en-US" dirty="0"/>
              <a:t>318 Drug naïve, newly diagnosed T2DM patients</a:t>
            </a:r>
          </a:p>
          <a:p>
            <a:r>
              <a:rPr lang="en-US" dirty="0"/>
              <a:t>Randomized to receive:</a:t>
            </a:r>
          </a:p>
          <a:p>
            <a:r>
              <a:rPr lang="en-US" dirty="0"/>
              <a:t> 	-Initial combination with metformin + pioglitazone +GLP-1 RA</a:t>
            </a:r>
          </a:p>
          <a:p>
            <a:pPr marL="914400" lvl="2" indent="0">
              <a:buNone/>
            </a:pPr>
            <a:r>
              <a:rPr lang="en-US" sz="2800" dirty="0"/>
              <a:t>- Metformin sequentially followed by glipizide and basal insulin  </a:t>
            </a:r>
          </a:p>
          <a:p>
            <a:r>
              <a:rPr lang="en-US" dirty="0"/>
              <a:t> Patients followed for 3 years</a:t>
            </a:r>
          </a:p>
          <a:p>
            <a:r>
              <a:rPr lang="en-US" dirty="0"/>
              <a:t> Treatment goal: HbA1c &lt;6.5%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901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74C9-EA93-4B71-A8BA-6E5F658F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18"/>
            <a:ext cx="10515600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Time-Change in HbA1c in EDICT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67A749E-F580-4EC9-B1C5-BC9FCC704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492771"/>
              </p:ext>
            </p:extLst>
          </p:nvPr>
        </p:nvGraphicFramePr>
        <p:xfrm>
          <a:off x="2667000" y="1284759"/>
          <a:ext cx="6858000" cy="548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7490160" imgH="5986440" progId="SigmaPlotGraphicObject.10">
                  <p:embed/>
                </p:oleObj>
              </mc:Choice>
              <mc:Fallback>
                <p:oleObj name="SPW 11.0 Graph" r:id="rId2" imgW="7490160" imgH="5986440" progId="SigmaPlotGraphicObject.1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2E71A71-11B6-41C6-975D-9D15DE97ED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7000" y="1284759"/>
                        <a:ext cx="6858000" cy="548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6063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B5B2-976D-41C9-B5EA-50F707AF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7" y="63285"/>
            <a:ext cx="11913833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Patients Achieving HbA1c &lt; 6.5% and &lt;7.% in EDICT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485EE33-4DF5-4DE1-863D-3D2DC5005F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185184"/>
              </p:ext>
            </p:extLst>
          </p:nvPr>
        </p:nvGraphicFramePr>
        <p:xfrm>
          <a:off x="2849732" y="1502022"/>
          <a:ext cx="7388225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7390080" imgH="5170680" progId="SigmaPlotGraphicObject.10">
                  <p:embed/>
                </p:oleObj>
              </mc:Choice>
              <mc:Fallback>
                <p:oleObj name="SPW 11.0 Graph" r:id="rId2" imgW="7390080" imgH="5170680" progId="SigmaPlotGraphicObject.1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9732" y="1502022"/>
                        <a:ext cx="7388225" cy="517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117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F19CA45-AAF0-4BD9-A1E7-D00A031A22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121576"/>
              </p:ext>
            </p:extLst>
          </p:nvPr>
        </p:nvGraphicFramePr>
        <p:xfrm>
          <a:off x="1837677" y="1027906"/>
          <a:ext cx="8211691" cy="5713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6770880" imgH="4724640" progId="SigmaPlotGraphicObject.10">
                  <p:embed/>
                </p:oleObj>
              </mc:Choice>
              <mc:Fallback>
                <p:oleObj name="SPW 11.0 Graph" r:id="rId2" imgW="6770880" imgH="4724640" progId="SigmaPlotGraphicObject.1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F19CA45-AAF0-4BD9-A1E7-D00A031A22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7677" y="1027906"/>
                        <a:ext cx="8211691" cy="5713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4CE6D50-AE84-417D-9FFD-45E83084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0" y="234750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Plasma CPEP During the OGTT</a:t>
            </a:r>
          </a:p>
        </p:txBody>
      </p:sp>
    </p:spTree>
    <p:extLst>
      <p:ext uri="{BB962C8B-B14F-4D97-AF65-F5344CB8AC3E}">
        <p14:creationId xmlns:p14="http://schemas.microsoft.com/office/powerpoint/2010/main" val="188515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44961A-6D78-0491-C048-5CDE352F1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636" y="1282009"/>
            <a:ext cx="8393964" cy="55759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3BE12C5-E2E6-AF92-0D08-1FE27377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9375"/>
            <a:ext cx="10744200" cy="701675"/>
          </a:xfrm>
        </p:spPr>
        <p:txBody>
          <a:bodyPr>
            <a:noAutofit/>
          </a:bodyPr>
          <a:lstStyle/>
          <a:p>
            <a:r>
              <a:rPr lang="en-US" sz="4800" b="1" dirty="0"/>
              <a:t>The First Patient to Receive Insulin Injection</a:t>
            </a:r>
          </a:p>
        </p:txBody>
      </p:sp>
    </p:spTree>
    <p:extLst>
      <p:ext uri="{BB962C8B-B14F-4D97-AF65-F5344CB8AC3E}">
        <p14:creationId xmlns:p14="http://schemas.microsoft.com/office/powerpoint/2010/main" val="1964949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C96030D-6B40-4039-A4F0-CC37BB271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121920"/>
              </p:ext>
            </p:extLst>
          </p:nvPr>
        </p:nvGraphicFramePr>
        <p:xfrm>
          <a:off x="117399" y="1770587"/>
          <a:ext cx="6072248" cy="464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7038000" imgH="5384520" progId="SigmaPlotGraphicObject.10">
                  <p:embed/>
                </p:oleObj>
              </mc:Choice>
              <mc:Fallback>
                <p:oleObj name="SPW 11.0 Graph" r:id="rId2" imgW="7038000" imgH="53845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399" y="1770587"/>
                        <a:ext cx="6072248" cy="464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13585C2-9963-4356-BF51-0C0449E247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71520"/>
              </p:ext>
            </p:extLst>
          </p:nvPr>
        </p:nvGraphicFramePr>
        <p:xfrm>
          <a:off x="6096000" y="1981987"/>
          <a:ext cx="6000087" cy="4434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4" imgW="7272360" imgH="5375520" progId="SigmaPlotGraphicObject.10">
                  <p:embed/>
                </p:oleObj>
              </mc:Choice>
              <mc:Fallback>
                <p:oleObj name="SPW 11.0 Graph" r:id="rId4" imgW="7272360" imgH="537552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1981987"/>
                        <a:ext cx="6000087" cy="4434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1B2B0B0-8D2F-4375-96B7-C5A83035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212725"/>
            <a:ext cx="10515600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Prediction of Requirement to Insulin by Insulin Secretion and Insulin Sensitivity</a:t>
            </a:r>
          </a:p>
        </p:txBody>
      </p:sp>
    </p:spTree>
    <p:extLst>
      <p:ext uri="{BB962C8B-B14F-4D97-AF65-F5344CB8AC3E}">
        <p14:creationId xmlns:p14="http://schemas.microsoft.com/office/powerpoint/2010/main" val="632382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C4F619-EB44-4948-A918-D507B3C2C6ED}"/>
              </a:ext>
            </a:extLst>
          </p:cNvPr>
          <p:cNvSpPr/>
          <p:nvPr/>
        </p:nvSpPr>
        <p:spPr>
          <a:xfrm>
            <a:off x="4165107" y="896644"/>
            <a:ext cx="4509857" cy="10653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C-Pep</a:t>
            </a:r>
            <a:r>
              <a:rPr lang="en-US" sz="4400" b="1" baseline="-25000" dirty="0">
                <a:solidFill>
                  <a:schemeClr val="tx1"/>
                </a:solidFill>
              </a:rPr>
              <a:t>120</a:t>
            </a:r>
            <a:r>
              <a:rPr lang="en-US" sz="4400" b="1" dirty="0">
                <a:solidFill>
                  <a:schemeClr val="tx1"/>
                </a:solidFill>
              </a:rPr>
              <a:t>/C-Pep</a:t>
            </a:r>
            <a:r>
              <a:rPr lang="en-US" sz="4400" b="1" baseline="-25000" dirty="0">
                <a:solidFill>
                  <a:schemeClr val="tx1"/>
                </a:solidFill>
              </a:rPr>
              <a:t>0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393F997-C703-46C2-A77B-35FC6CC895FC}"/>
              </a:ext>
            </a:extLst>
          </p:cNvPr>
          <p:cNvCxnSpPr>
            <a:cxnSpLocks/>
          </p:cNvCxnSpPr>
          <p:nvPr/>
        </p:nvCxnSpPr>
        <p:spPr>
          <a:xfrm flipH="1">
            <a:off x="2085976" y="1961965"/>
            <a:ext cx="2079131" cy="64723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36B728-11DA-40FA-9B53-37A8BBDBF95A}"/>
              </a:ext>
            </a:extLst>
          </p:cNvPr>
          <p:cNvCxnSpPr>
            <a:cxnSpLocks/>
          </p:cNvCxnSpPr>
          <p:nvPr/>
        </p:nvCxnSpPr>
        <p:spPr>
          <a:xfrm>
            <a:off x="6672957" y="1961965"/>
            <a:ext cx="11558" cy="69578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5C1080-054A-4B78-A4B0-DD8CCE715306}"/>
              </a:ext>
            </a:extLst>
          </p:cNvPr>
          <p:cNvCxnSpPr>
            <a:cxnSpLocks/>
          </p:cNvCxnSpPr>
          <p:nvPr/>
        </p:nvCxnSpPr>
        <p:spPr>
          <a:xfrm>
            <a:off x="8674964" y="1961965"/>
            <a:ext cx="1431061" cy="57644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96C1AE5-C3DD-4868-9545-32642310D206}"/>
              </a:ext>
            </a:extLst>
          </p:cNvPr>
          <p:cNvSpPr/>
          <p:nvPr/>
        </p:nvSpPr>
        <p:spPr>
          <a:xfrm>
            <a:off x="352702" y="2661403"/>
            <a:ext cx="2304773" cy="970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&lt;1.78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AB9C46-1776-470C-BC42-2505D69689B3}"/>
              </a:ext>
            </a:extLst>
          </p:cNvPr>
          <p:cNvSpPr/>
          <p:nvPr/>
        </p:nvSpPr>
        <p:spPr>
          <a:xfrm>
            <a:off x="9124811" y="2657752"/>
            <a:ext cx="2304773" cy="970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&gt;2.65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AC45C-18AA-4D4E-BA36-F7435FB524BA}"/>
              </a:ext>
            </a:extLst>
          </p:cNvPr>
          <p:cNvSpPr/>
          <p:nvPr/>
        </p:nvSpPr>
        <p:spPr>
          <a:xfrm>
            <a:off x="5557608" y="2657752"/>
            <a:ext cx="2647949" cy="970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1.78-2.65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A59CE3-F5A7-4A42-BAE1-DD4376D9B3DF}"/>
              </a:ext>
            </a:extLst>
          </p:cNvPr>
          <p:cNvCxnSpPr>
            <a:cxnSpLocks/>
          </p:cNvCxnSpPr>
          <p:nvPr/>
        </p:nvCxnSpPr>
        <p:spPr>
          <a:xfrm flipH="1">
            <a:off x="1629051" y="3747163"/>
            <a:ext cx="9525" cy="68237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3838D2-D2CF-4F98-BB87-90E6C5E41CBD}"/>
              </a:ext>
            </a:extLst>
          </p:cNvPr>
          <p:cNvCxnSpPr>
            <a:cxnSpLocks/>
          </p:cNvCxnSpPr>
          <p:nvPr/>
        </p:nvCxnSpPr>
        <p:spPr>
          <a:xfrm flipH="1">
            <a:off x="10077727" y="3751926"/>
            <a:ext cx="9525" cy="68237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67A10A-0984-4C5C-B512-3399B8DAF273}"/>
              </a:ext>
            </a:extLst>
          </p:cNvPr>
          <p:cNvCxnSpPr>
            <a:cxnSpLocks/>
          </p:cNvCxnSpPr>
          <p:nvPr/>
        </p:nvCxnSpPr>
        <p:spPr>
          <a:xfrm flipH="1">
            <a:off x="6672957" y="3747164"/>
            <a:ext cx="9525" cy="682377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AF8E346-63DF-4556-BAED-DFA66A0DE75F}"/>
              </a:ext>
            </a:extLst>
          </p:cNvPr>
          <p:cNvSpPr/>
          <p:nvPr/>
        </p:nvSpPr>
        <p:spPr>
          <a:xfrm>
            <a:off x="4165107" y="4429123"/>
            <a:ext cx="4140508" cy="21121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Met + SU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or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Met+GLP-1 RA+TZD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482C58-FEE6-4A89-ADC2-9C249428A2B9}"/>
              </a:ext>
            </a:extLst>
          </p:cNvPr>
          <p:cNvSpPr/>
          <p:nvPr/>
        </p:nvSpPr>
        <p:spPr>
          <a:xfrm>
            <a:off x="239257" y="4509578"/>
            <a:ext cx="3327832" cy="2070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Required Insulin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91E4A9-8303-4AE9-AC2D-54F60B3FA483}"/>
              </a:ext>
            </a:extLst>
          </p:cNvPr>
          <p:cNvSpPr/>
          <p:nvPr/>
        </p:nvSpPr>
        <p:spPr>
          <a:xfrm>
            <a:off x="8497225" y="4429541"/>
            <a:ext cx="3455518" cy="2062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Metformin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F55FE43-3855-418D-84B7-2EA76EAAF594}"/>
              </a:ext>
            </a:extLst>
          </p:cNvPr>
          <p:cNvSpPr txBox="1">
            <a:spLocks/>
          </p:cNvSpPr>
          <p:nvPr/>
        </p:nvSpPr>
        <p:spPr>
          <a:xfrm>
            <a:off x="124286" y="94927"/>
            <a:ext cx="12197919" cy="88462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</a:rPr>
              <a:t>CPEP120/CPEP0 Predicts Requirement to Insulin in Newly Diagnosed T2DM Patients</a:t>
            </a:r>
          </a:p>
        </p:txBody>
      </p:sp>
    </p:spTree>
    <p:extLst>
      <p:ext uri="{BB962C8B-B14F-4D97-AF65-F5344CB8AC3E}">
        <p14:creationId xmlns:p14="http://schemas.microsoft.com/office/powerpoint/2010/main" val="3106511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1CD6-BEF3-48C9-A46E-AE089F1DF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37" y="1829940"/>
            <a:ext cx="10515600" cy="306387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What About Newly Diagnosed T2DM Patients With</a:t>
            </a:r>
            <a:br>
              <a:rPr lang="en-US" sz="6000" b="1" dirty="0"/>
            </a:br>
            <a:r>
              <a:rPr lang="en-US" sz="6000" b="1" dirty="0"/>
              <a:t> HbA1c &gt;10%?</a:t>
            </a:r>
          </a:p>
        </p:txBody>
      </p:sp>
    </p:spTree>
    <p:extLst>
      <p:ext uri="{BB962C8B-B14F-4D97-AF65-F5344CB8AC3E}">
        <p14:creationId xmlns:p14="http://schemas.microsoft.com/office/powerpoint/2010/main" val="3259501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5320-5D8C-47C7-A6E8-6C6B9FF3E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5" y="89536"/>
            <a:ext cx="11842812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Time-Change in HbA1c in Patients with HbA1c &gt;10%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58F6B1A-2FA7-481E-B132-B61360282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25503"/>
              </p:ext>
            </p:extLst>
          </p:nvPr>
        </p:nvGraphicFramePr>
        <p:xfrm>
          <a:off x="3185173" y="1666274"/>
          <a:ext cx="6500365" cy="507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7630920" imgH="5961600" progId="SigmaPlotGraphicObject.10">
                  <p:embed/>
                </p:oleObj>
              </mc:Choice>
              <mc:Fallback>
                <p:oleObj name="SPW 11.0 Graph" r:id="rId2" imgW="7630920" imgH="5961600" progId="SigmaPlotGraphicObject.1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C1679EE-A921-4F67-B77F-0FF664A467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5173" y="1666274"/>
                        <a:ext cx="6500365" cy="5077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8538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62105C-E335-46FA-B912-8FB15A7CE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68" y="56596"/>
            <a:ext cx="11490264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Plasma CPEP During the OGTT Predicts Requirement for Insulin Therapy in Newly Diagnosed T2DM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1393C56-48F2-4184-AF06-FC335B19ED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342" y="2181180"/>
          <a:ext cx="6122232" cy="4435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2" imgW="8242200" imgH="5986440" progId="SigmaPlotGraphicObject.10">
                  <p:embed/>
                </p:oleObj>
              </mc:Choice>
              <mc:Fallback>
                <p:oleObj name="SPW 11.0 Graph" r:id="rId2" imgW="8242200" imgH="5986440" progId="SigmaPlotGraphicObject.1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1393C56-48F2-4184-AF06-FC335B19ED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342" y="2181180"/>
                        <a:ext cx="6122232" cy="4435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D9FCEA3-E23E-4A7C-BBEA-A0E5F702F9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1576" y="1908700"/>
          <a:ext cx="5778082" cy="48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11.0 Graph" r:id="rId4" imgW="7535880" imgH="6282000" progId="SigmaPlotGraphicObject.10">
                  <p:embed/>
                </p:oleObj>
              </mc:Choice>
              <mc:Fallback>
                <p:oleObj name="SPW 11.0 Graph" r:id="rId4" imgW="7535880" imgH="6282000" progId="SigmaPlotGraphicObject.1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D9FCEA3-E23E-4A7C-BBEA-A0E5F702F9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1576" y="1908700"/>
                        <a:ext cx="5778082" cy="481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499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851C11-A8AF-405C-BF3C-E064EA3EAA49}"/>
              </a:ext>
            </a:extLst>
          </p:cNvPr>
          <p:cNvSpPr/>
          <p:nvPr/>
        </p:nvSpPr>
        <p:spPr>
          <a:xfrm>
            <a:off x="4757736" y="1196034"/>
            <a:ext cx="3948113" cy="8345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EF032-50D4-4229-B146-1065AD60D24A}"/>
              </a:ext>
            </a:extLst>
          </p:cNvPr>
          <p:cNvSpPr txBox="1"/>
          <p:nvPr/>
        </p:nvSpPr>
        <p:spPr>
          <a:xfrm>
            <a:off x="4981573" y="1119265"/>
            <a:ext cx="372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Newly Diagnosed T2DM</a:t>
            </a:r>
          </a:p>
          <a:p>
            <a:r>
              <a:rPr lang="en-US" sz="2800" b="1" dirty="0"/>
              <a:t>         HbA1c &gt;10%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DEF91-92BF-4A51-9D25-335F03C1DF2F}"/>
              </a:ext>
            </a:extLst>
          </p:cNvPr>
          <p:cNvSpPr/>
          <p:nvPr/>
        </p:nvSpPr>
        <p:spPr>
          <a:xfrm>
            <a:off x="3255173" y="2573328"/>
            <a:ext cx="1381124" cy="6228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BE7D3-73F8-4C4E-B408-F2DFB0189CD5}"/>
              </a:ext>
            </a:extLst>
          </p:cNvPr>
          <p:cNvSpPr txBox="1"/>
          <p:nvPr/>
        </p:nvSpPr>
        <p:spPr>
          <a:xfrm>
            <a:off x="288134" y="2631890"/>
            <a:ext cx="2333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CPEP</a:t>
            </a:r>
            <a:r>
              <a:rPr lang="en-US" sz="2800" b="1" baseline="-25000" dirty="0">
                <a:solidFill>
                  <a:srgbClr val="0070C0"/>
                </a:solidFill>
              </a:rPr>
              <a:t>120</a:t>
            </a:r>
            <a:r>
              <a:rPr lang="en-US" sz="2800" b="1" dirty="0">
                <a:solidFill>
                  <a:srgbClr val="0070C0"/>
                </a:solidFill>
              </a:rPr>
              <a:t>/CPEP</a:t>
            </a:r>
            <a:r>
              <a:rPr lang="en-US" sz="2800" b="1" baseline="-25000" dirty="0">
                <a:solidFill>
                  <a:srgbClr val="0070C0"/>
                </a:solidFill>
              </a:rPr>
              <a:t>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2E55A-2C11-408D-8577-3E5613835083}"/>
              </a:ext>
            </a:extLst>
          </p:cNvPr>
          <p:cNvSpPr txBox="1"/>
          <p:nvPr/>
        </p:nvSpPr>
        <p:spPr>
          <a:xfrm>
            <a:off x="3477132" y="2607931"/>
            <a:ext cx="1280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&lt; 1.7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FA4DAE-1726-4D23-9533-071CC81196DC}"/>
              </a:ext>
            </a:extLst>
          </p:cNvPr>
          <p:cNvCxnSpPr/>
          <p:nvPr/>
        </p:nvCxnSpPr>
        <p:spPr>
          <a:xfrm flipH="1">
            <a:off x="4533900" y="2139626"/>
            <a:ext cx="695325" cy="33337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6B58C3-E40E-449D-BB5A-1BB7AFC47F67}"/>
              </a:ext>
            </a:extLst>
          </p:cNvPr>
          <p:cNvCxnSpPr/>
          <p:nvPr/>
        </p:nvCxnSpPr>
        <p:spPr>
          <a:xfrm>
            <a:off x="7920036" y="2107304"/>
            <a:ext cx="1123950" cy="44767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3316ED-47D8-41C9-9655-8FEF89E99CE9}"/>
              </a:ext>
            </a:extLst>
          </p:cNvPr>
          <p:cNvSpPr txBox="1"/>
          <p:nvPr/>
        </p:nvSpPr>
        <p:spPr>
          <a:xfrm>
            <a:off x="8837072" y="2663874"/>
            <a:ext cx="1280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&gt; 1.7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CF8CB-8477-4729-91E8-C6D82948F203}"/>
              </a:ext>
            </a:extLst>
          </p:cNvPr>
          <p:cNvSpPr txBox="1"/>
          <p:nvPr/>
        </p:nvSpPr>
        <p:spPr>
          <a:xfrm>
            <a:off x="166704" y="4133169"/>
            <a:ext cx="173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FPG Conc.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0DE804-B1CB-4201-A40F-D0D4D37952BB}"/>
              </a:ext>
            </a:extLst>
          </p:cNvPr>
          <p:cNvSpPr/>
          <p:nvPr/>
        </p:nvSpPr>
        <p:spPr>
          <a:xfrm>
            <a:off x="8786812" y="2626650"/>
            <a:ext cx="1381124" cy="6228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E2CB05-07C1-466A-BF22-125B9A454EB9}"/>
              </a:ext>
            </a:extLst>
          </p:cNvPr>
          <p:cNvCxnSpPr/>
          <p:nvPr/>
        </p:nvCxnSpPr>
        <p:spPr>
          <a:xfrm>
            <a:off x="9553575" y="3343275"/>
            <a:ext cx="0" cy="48577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FE9720D-A7A3-4A4C-82E1-1E85CF6A09D2}"/>
              </a:ext>
            </a:extLst>
          </p:cNvPr>
          <p:cNvSpPr/>
          <p:nvPr/>
        </p:nvSpPr>
        <p:spPr>
          <a:xfrm>
            <a:off x="8024812" y="3788408"/>
            <a:ext cx="3057525" cy="1428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408789-886F-4731-A0F9-1493358F4ECA}"/>
              </a:ext>
            </a:extLst>
          </p:cNvPr>
          <p:cNvSpPr txBox="1"/>
          <p:nvPr/>
        </p:nvSpPr>
        <p:spPr>
          <a:xfrm>
            <a:off x="4737750" y="5767616"/>
            <a:ext cx="310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Met+TZD+GLP1 RA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53812B-E137-4887-8384-3584780CFAD5}"/>
              </a:ext>
            </a:extLst>
          </p:cNvPr>
          <p:cNvCxnSpPr>
            <a:cxnSpLocks/>
          </p:cNvCxnSpPr>
          <p:nvPr/>
        </p:nvCxnSpPr>
        <p:spPr>
          <a:xfrm flipH="1">
            <a:off x="2883698" y="3277224"/>
            <a:ext cx="610107" cy="74738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C59F5B-24FD-43A7-B796-172785A0223D}"/>
              </a:ext>
            </a:extLst>
          </p:cNvPr>
          <p:cNvCxnSpPr>
            <a:cxnSpLocks/>
          </p:cNvCxnSpPr>
          <p:nvPr/>
        </p:nvCxnSpPr>
        <p:spPr>
          <a:xfrm>
            <a:off x="4310063" y="3296471"/>
            <a:ext cx="766762" cy="79418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E8734A5-5C4E-4839-ABAB-8829D7B15E30}"/>
              </a:ext>
            </a:extLst>
          </p:cNvPr>
          <p:cNvSpPr txBox="1"/>
          <p:nvPr/>
        </p:nvSpPr>
        <p:spPr>
          <a:xfrm>
            <a:off x="2095773" y="4190987"/>
            <a:ext cx="202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&gt;269 mg/dl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1E9A8F-5C3C-444E-B3EC-DC7F6362EBAB}"/>
              </a:ext>
            </a:extLst>
          </p:cNvPr>
          <p:cNvSpPr txBox="1"/>
          <p:nvPr/>
        </p:nvSpPr>
        <p:spPr>
          <a:xfrm>
            <a:off x="4926804" y="4190987"/>
            <a:ext cx="2021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&lt;269 mg/dl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1A888F-E3F2-4B59-ADD9-8406EE7A6AF0}"/>
              </a:ext>
            </a:extLst>
          </p:cNvPr>
          <p:cNvSpPr/>
          <p:nvPr/>
        </p:nvSpPr>
        <p:spPr>
          <a:xfrm>
            <a:off x="4800578" y="4105689"/>
            <a:ext cx="2147887" cy="794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A52BEB-79F2-48D4-A6FA-D166D79F5D63}"/>
              </a:ext>
            </a:extLst>
          </p:cNvPr>
          <p:cNvSpPr/>
          <p:nvPr/>
        </p:nvSpPr>
        <p:spPr>
          <a:xfrm>
            <a:off x="2128837" y="4105689"/>
            <a:ext cx="2069307" cy="819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05AF0F-935B-46CD-8B54-7AB4B34DAA60}"/>
              </a:ext>
            </a:extLst>
          </p:cNvPr>
          <p:cNvSpPr/>
          <p:nvPr/>
        </p:nvSpPr>
        <p:spPr>
          <a:xfrm>
            <a:off x="4752382" y="5642976"/>
            <a:ext cx="3036098" cy="819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3E3868-6AD5-46F4-9022-02CC971D6B03}"/>
              </a:ext>
            </a:extLst>
          </p:cNvPr>
          <p:cNvSpPr/>
          <p:nvPr/>
        </p:nvSpPr>
        <p:spPr>
          <a:xfrm>
            <a:off x="1454946" y="5661965"/>
            <a:ext cx="3117056" cy="798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B1DDF1-A52B-4515-9B64-D3E9A62265F3}"/>
              </a:ext>
            </a:extLst>
          </p:cNvPr>
          <p:cNvSpPr txBox="1"/>
          <p:nvPr/>
        </p:nvSpPr>
        <p:spPr>
          <a:xfrm>
            <a:off x="8024812" y="3829050"/>
            <a:ext cx="3057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Met+TZD+GLP1 RA</a:t>
            </a:r>
          </a:p>
          <a:p>
            <a:pPr algn="ctr"/>
            <a:r>
              <a:rPr lang="en-US" sz="2800" b="1" dirty="0"/>
              <a:t>Or</a:t>
            </a:r>
          </a:p>
          <a:p>
            <a:pPr algn="ctr"/>
            <a:r>
              <a:rPr lang="en-US" sz="2800" b="1" dirty="0"/>
              <a:t>Metformin + SU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8DEDC5-E235-4A8F-B609-2CECF3E0A4F0}"/>
              </a:ext>
            </a:extLst>
          </p:cNvPr>
          <p:cNvSpPr txBox="1"/>
          <p:nvPr/>
        </p:nvSpPr>
        <p:spPr>
          <a:xfrm>
            <a:off x="1810345" y="5791102"/>
            <a:ext cx="3036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Required Insulin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A777584-9338-47A6-9102-A9F5575B0513}"/>
              </a:ext>
            </a:extLst>
          </p:cNvPr>
          <p:cNvCxnSpPr>
            <a:cxnSpLocks/>
          </p:cNvCxnSpPr>
          <p:nvPr/>
        </p:nvCxnSpPr>
        <p:spPr>
          <a:xfrm>
            <a:off x="3095625" y="5014912"/>
            <a:ext cx="0" cy="62562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82AA1B1-2009-42F1-8E10-9C3DEC0043A4}"/>
              </a:ext>
            </a:extLst>
          </p:cNvPr>
          <p:cNvCxnSpPr>
            <a:cxnSpLocks/>
          </p:cNvCxnSpPr>
          <p:nvPr/>
        </p:nvCxnSpPr>
        <p:spPr>
          <a:xfrm>
            <a:off x="5943600" y="4944988"/>
            <a:ext cx="0" cy="62562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F4EEF117-03CF-45ED-9FEE-AE20EF271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834" y="84986"/>
            <a:ext cx="10515600" cy="103346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CPEP120/CPEP0 Predicts Requirement to Insulin in Newly Diagnosed T2DM Patients With HbA1c &gt;10%</a:t>
            </a:r>
          </a:p>
        </p:txBody>
      </p:sp>
    </p:spTree>
    <p:extLst>
      <p:ext uri="{BB962C8B-B14F-4D97-AF65-F5344CB8AC3E}">
        <p14:creationId xmlns:p14="http://schemas.microsoft.com/office/powerpoint/2010/main" val="2752425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0C46-389F-426C-9061-0A2B715D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99695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F5DF4-1BE5-4B2F-9545-E5BAC000E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238250"/>
            <a:ext cx="11306175" cy="55213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Insulin is very effective in lowering the plasma glucose concentration</a:t>
            </a:r>
          </a:p>
          <a:p>
            <a:pPr lvl="2"/>
            <a:r>
              <a:rPr lang="en-US" sz="2400" dirty="0"/>
              <a:t>Associated with significant adverse events, weight gain and hypoglycemia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0070C0"/>
                </a:solidFill>
              </a:rPr>
              <a:t>Dose not correct the underlying defects responsible for hyperglycemia</a:t>
            </a:r>
          </a:p>
          <a:p>
            <a:pPr lvl="2"/>
            <a:r>
              <a:rPr lang="en-US" sz="2800" dirty="0"/>
              <a:t>Lack of durable reduction in the HBA1c   </a:t>
            </a:r>
          </a:p>
          <a:p>
            <a:r>
              <a:rPr lang="en-US" dirty="0">
                <a:solidFill>
                  <a:srgbClr val="0070C0"/>
                </a:solidFill>
              </a:rPr>
              <a:t>Lack of cardiovascular and direct renal protection    </a:t>
            </a:r>
          </a:p>
          <a:p>
            <a:r>
              <a:rPr lang="en-US" dirty="0"/>
              <a:t>  </a:t>
            </a:r>
          </a:p>
          <a:p>
            <a:r>
              <a:rPr lang="en-US" b="1" dirty="0">
                <a:solidFill>
                  <a:srgbClr val="00B050"/>
                </a:solidFill>
              </a:rPr>
              <a:t>Only patients require insulin for metabolic control (i.e. HbA1c &lt;7.0%) should receive insulin therapy</a:t>
            </a:r>
          </a:p>
          <a:p>
            <a:r>
              <a:rPr lang="en-US" dirty="0"/>
              <a:t>CPEP120/CPEP0 &lt;1.7 is a useful tool to identify subjects require insulin to achieve the glycemic goal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2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44102-84BE-4340-8574-BA9D55E8C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57" y="258593"/>
            <a:ext cx="10515600" cy="1325563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Why Insulin in T2DM?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35E1-5548-4656-A452-C262C7F6D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/>
              <a:t>Very effective in lowering plasma glucose</a:t>
            </a:r>
          </a:p>
          <a:p>
            <a:r>
              <a:rPr lang="en-US" sz="4800" dirty="0">
                <a:solidFill>
                  <a:srgbClr val="0070C0"/>
                </a:solidFill>
              </a:rPr>
              <a:t>Natural compound, no adverse events</a:t>
            </a:r>
          </a:p>
          <a:p>
            <a:r>
              <a:rPr lang="en-US" sz="4800" dirty="0">
                <a:solidFill>
                  <a:srgbClr val="00B050"/>
                </a:solidFill>
              </a:rPr>
              <a:t>No limit on dose</a:t>
            </a:r>
          </a:p>
          <a:p>
            <a:r>
              <a:rPr lang="en-US" sz="4800" dirty="0">
                <a:solidFill>
                  <a:srgbClr val="00B050"/>
                </a:solidFill>
              </a:rPr>
              <a:t>Impaired insulin secretion is a core defect in T2DM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9626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78C3-D5EB-4569-9AC8-D348111E6F4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Limitations of Insulin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A9BBE-C53A-4FD5-A12D-8765C484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Hypoglycemia</a:t>
            </a:r>
          </a:p>
          <a:p>
            <a:r>
              <a:rPr lang="en-US" sz="4000" dirty="0"/>
              <a:t>Weight gain</a:t>
            </a:r>
          </a:p>
          <a:p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Does not produce durable reduction in HbA1c</a:t>
            </a:r>
          </a:p>
          <a:p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Does not address the underlying metabolic defects present in T2DM</a:t>
            </a:r>
          </a:p>
          <a:p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No cardiac, renal or hepatic protection</a:t>
            </a:r>
          </a:p>
        </p:txBody>
      </p:sp>
    </p:spTree>
    <p:extLst>
      <p:ext uri="{BB962C8B-B14F-4D97-AF65-F5344CB8AC3E}">
        <p14:creationId xmlns:p14="http://schemas.microsoft.com/office/powerpoint/2010/main" val="189019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1AD5A-532E-4AA2-B57D-08E6CF80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14" y="172420"/>
            <a:ext cx="11540971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Relationship Between Incidence of Hypoglycemia and HbA1c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7EC76E-9D00-4A61-857E-E08FDA9C2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87" y="1497983"/>
            <a:ext cx="6557718" cy="52420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1D9F3C-29FE-4E17-BF2D-283C4CCB37F7}"/>
              </a:ext>
            </a:extLst>
          </p:cNvPr>
          <p:cNvSpPr/>
          <p:nvPr/>
        </p:nvSpPr>
        <p:spPr>
          <a:xfrm>
            <a:off x="0" y="6488668"/>
            <a:ext cx="366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 </a:t>
            </a:r>
            <a:r>
              <a:rPr lang="en-US" b="1" dirty="0" err="1"/>
              <a:t>Engl</a:t>
            </a:r>
            <a:r>
              <a:rPr lang="en-US" b="1" dirty="0"/>
              <a:t> J Med. 353: 2643–2653, 1993.</a:t>
            </a:r>
          </a:p>
        </p:txBody>
      </p:sp>
    </p:spTree>
    <p:extLst>
      <p:ext uri="{BB962C8B-B14F-4D97-AF65-F5344CB8AC3E}">
        <p14:creationId xmlns:p14="http://schemas.microsoft.com/office/powerpoint/2010/main" val="254894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A9BBE-C53A-4FD5-A12D-8765C484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Hypoglycemia</a:t>
            </a:r>
          </a:p>
          <a:p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Weight gain</a:t>
            </a:r>
          </a:p>
          <a:p>
            <a:r>
              <a:rPr lang="en-US" sz="4000" dirty="0"/>
              <a:t>Does not address the underlying metabolic defects present in T2DM</a:t>
            </a:r>
          </a:p>
          <a:p>
            <a:r>
              <a:rPr lang="en-US" sz="4000" dirty="0"/>
              <a:t>Does not produce Durable reduction in HbA1c</a:t>
            </a:r>
          </a:p>
          <a:p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No cardiac, renal or hepatic protection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4AEDFF-4E63-46AB-B3DA-0598E3CFE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4C2333-5AD4-4E47-991B-4155698B1178}"/>
              </a:ext>
            </a:extLst>
          </p:cNvPr>
          <p:cNvSpPr txBox="1">
            <a:spLocks/>
          </p:cNvSpPr>
          <p:nvPr/>
        </p:nvSpPr>
        <p:spPr>
          <a:xfrm>
            <a:off x="904875" y="365124"/>
            <a:ext cx="10515600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chemeClr val="bg1"/>
                </a:solidFill>
              </a:rPr>
              <a:t>Limitations of Insulin Therapy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2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03F7-2455-4CE3-AD95-99530B11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128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Lack of Durable Reduction in HbA1c by Insulin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BA2DD-ABE7-44BE-AD48-E3A87BE365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87262" y="1985655"/>
            <a:ext cx="9533138" cy="480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9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78C3-D5EB-4569-9AC8-D348111E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Limitations of Insulin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A9BBE-C53A-4FD5-A12D-8765C484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Hypoglycemia</a:t>
            </a:r>
          </a:p>
          <a:p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Weight gain</a:t>
            </a:r>
          </a:p>
          <a:p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Does not address the underlying metabolic defects present in T2DM</a:t>
            </a:r>
          </a:p>
          <a:p>
            <a:r>
              <a:rPr lang="en-US" sz="4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Does not produce Durable reduction in HbA1c</a:t>
            </a:r>
          </a:p>
          <a:p>
            <a:r>
              <a:rPr lang="en-US" sz="4000" dirty="0"/>
              <a:t>No cardiovascular, renal or hepatic protection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D6BBF0-ED2D-4172-B2DC-F2521DB5354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solidFill>
                  <a:schemeClr val="bg1"/>
                </a:solidFill>
              </a:rPr>
              <a:t>Limitations of Insulin Therapy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582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9.5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909</Words>
  <Application>Microsoft Office PowerPoint</Application>
  <PresentationFormat>Widescreen</PresentationFormat>
  <Paragraphs>194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ＭＳ Ｐゴシック</vt:lpstr>
      <vt:lpstr>Arial</vt:lpstr>
      <vt:lpstr>Arial Black</vt:lpstr>
      <vt:lpstr>Calibri</vt:lpstr>
      <vt:lpstr>Calibri Light</vt:lpstr>
      <vt:lpstr>Helvetica</vt:lpstr>
      <vt:lpstr>Times</vt:lpstr>
      <vt:lpstr>Office Theme</vt:lpstr>
      <vt:lpstr>Default Design</vt:lpstr>
      <vt:lpstr>SPW 11.0 Graph</vt:lpstr>
      <vt:lpstr>When to Start Insulin Therapy ?</vt:lpstr>
      <vt:lpstr>PowerPoint Presentation</vt:lpstr>
      <vt:lpstr>The First Patient to Receive Insulin Injection</vt:lpstr>
      <vt:lpstr>Why Insulin in T2DM?</vt:lpstr>
      <vt:lpstr>Limitations of Insulin Therapy</vt:lpstr>
      <vt:lpstr>Relationship Between Incidence of Hypoglycemia and HbA1c</vt:lpstr>
      <vt:lpstr>PowerPoint Presentation</vt:lpstr>
      <vt:lpstr>Lack of Durable Reduction in HbA1c by Insulin</vt:lpstr>
      <vt:lpstr>Limitations of Insulin Therapy</vt:lpstr>
      <vt:lpstr>Effect of Glargine on MACE</vt:lpstr>
      <vt:lpstr>In terms of metabolic control, insulin has special advantage  over other glucose lowering drugs</vt:lpstr>
      <vt:lpstr>When to Start Insulin Therapy?</vt:lpstr>
      <vt:lpstr>PowerPoint Presentation</vt:lpstr>
      <vt:lpstr>Progressive Beta Cell Failure is the Principal Factor Responsible for the Development and Progression of T2DM </vt:lpstr>
      <vt:lpstr>At What Level of  Endogenous Beta Cell Function  Is Insulin Required in T2DM?</vt:lpstr>
      <vt:lpstr> The QATAR Study-Research Design</vt:lpstr>
      <vt:lpstr>Baseline Characteristics</vt:lpstr>
      <vt:lpstr>Effect of Therapy on HbA1c in QATAR Study</vt:lpstr>
      <vt:lpstr>Effect of Combination Therapy on HbA1c Based Upon Baseline HbA1c</vt:lpstr>
      <vt:lpstr>PowerPoint Presentation</vt:lpstr>
      <vt:lpstr>Plasma Glucose Conc. During the OGTT in Qatar Study</vt:lpstr>
      <vt:lpstr>Plasma Insulin &amp; C-Peptide Concentrations During the OGTT in Responders and Non-responders to Combination Therapy</vt:lpstr>
      <vt:lpstr>Predictors of Achieving HbA1c &lt;7.0% in Subjects Receiving Combination Therapy in Qatar Study</vt:lpstr>
      <vt:lpstr>CPEP120/CPEP0 &gt;1.6   82% Sensitivity  79% specificity </vt:lpstr>
      <vt:lpstr>How About Newly Diagnosed T2DM?</vt:lpstr>
      <vt:lpstr>EDICT Study</vt:lpstr>
      <vt:lpstr>Time-Change in HbA1c in EDICT</vt:lpstr>
      <vt:lpstr>Patients Achieving HbA1c &lt; 6.5% and &lt;7.% in EDICT</vt:lpstr>
      <vt:lpstr>Plasma CPEP During the OGTT</vt:lpstr>
      <vt:lpstr>Prediction of Requirement to Insulin by Insulin Secretion and Insulin Sensitivity</vt:lpstr>
      <vt:lpstr>PowerPoint Presentation</vt:lpstr>
      <vt:lpstr>What About Newly Diagnosed T2DM Patients With  HbA1c &gt;10%?</vt:lpstr>
      <vt:lpstr>Time-Change in HbA1c in Patients with HbA1c &gt;10% </vt:lpstr>
      <vt:lpstr>Plasma CPEP During the OGTT Predicts Requirement for Insulin Therapy in Newly Diagnosed T2DM </vt:lpstr>
      <vt:lpstr>CPEP120/CPEP0 Predicts Requirement to Insulin in Newly Diagnosed T2DM Patients With HbA1c &gt;10%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to Start Insulin</dc:title>
  <dc:creator>Abdul-Ghani, Muhammad A</dc:creator>
  <cp:lastModifiedBy>Abdul-Ghani, Muhammad A</cp:lastModifiedBy>
  <cp:revision>33</cp:revision>
  <dcterms:created xsi:type="dcterms:W3CDTF">2022-11-14T11:17:24Z</dcterms:created>
  <dcterms:modified xsi:type="dcterms:W3CDTF">2024-11-19T07:46:29Z</dcterms:modified>
</cp:coreProperties>
</file>